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7" r:id="rId3"/>
    <p:sldId id="283" r:id="rId4"/>
    <p:sldId id="285" r:id="rId5"/>
    <p:sldId id="287" r:id="rId6"/>
    <p:sldId id="286" r:id="rId7"/>
    <p:sldId id="288" r:id="rId8"/>
    <p:sldId id="289" r:id="rId9"/>
    <p:sldId id="291" r:id="rId10"/>
    <p:sldId id="292" r:id="rId11"/>
    <p:sldId id="294" r:id="rId12"/>
    <p:sldId id="295" r:id="rId13"/>
    <p:sldId id="296" r:id="rId14"/>
    <p:sldId id="281" r:id="rId15"/>
    <p:sldId id="274" r:id="rId16"/>
    <p:sldId id="272" r:id="rId17"/>
    <p:sldId id="302" r:id="rId18"/>
    <p:sldId id="303" r:id="rId19"/>
    <p:sldId id="304" r:id="rId20"/>
    <p:sldId id="305" r:id="rId21"/>
    <p:sldId id="307" r:id="rId22"/>
    <p:sldId id="263" r:id="rId23"/>
    <p:sldId id="308" r:id="rId24"/>
    <p:sldId id="309" r:id="rId25"/>
    <p:sldId id="311" r:id="rId26"/>
    <p:sldId id="312" r:id="rId27"/>
    <p:sldId id="261" r:id="rId28"/>
  </p:sldIdLst>
  <p:sldSz cx="22860000" cy="1280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7">
          <p15:clr>
            <a:srgbClr val="A4A3A4"/>
          </p15:clr>
        </p15:guide>
        <p15:guide id="2" pos="7201">
          <p15:clr>
            <a:srgbClr val="A4A3A4"/>
          </p15:clr>
        </p15:guide>
        <p15:guide id="3" orient="horz" pos="1168">
          <p15:clr>
            <a:srgbClr val="A4A3A4"/>
          </p15:clr>
        </p15:guide>
        <p15:guide id="4" orient="horz" pos="4646">
          <p15:clr>
            <a:srgbClr val="A4A3A4"/>
          </p15:clr>
        </p15:guide>
        <p15:guide id="5" pos="8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B43"/>
    <a:srgbClr val="0F85F1"/>
    <a:srgbClr val="32589A"/>
    <a:srgbClr val="86BACC"/>
    <a:srgbClr val="64ADD3"/>
    <a:srgbClr val="3D9DE0"/>
    <a:srgbClr val="667F99"/>
    <a:srgbClr val="287ED7"/>
    <a:srgbClr val="1B7EE4"/>
    <a:srgbClr val="347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8" d="100"/>
          <a:sy n="28" d="100"/>
        </p:scale>
        <p:origin x="18" y="-888"/>
      </p:cViewPr>
      <p:guideLst>
        <p:guide orient="horz" pos="4057"/>
        <p:guide pos="7201"/>
        <p:guide orient="horz" pos="1168"/>
        <p:guide orient="horz" pos="4646"/>
        <p:guide pos="8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035980635876007E-2"/>
          <c:y val="2.1630975556997602E-3"/>
          <c:w val="0.82506869030485397"/>
          <c:h val="0.9093662124161799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spPr>
              <a:solidFill>
                <a:srgbClr val="0F85F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4DD8-4E08-B1BA-E99BB1855DE0}"/>
              </c:ext>
            </c:extLst>
          </c:dPt>
          <c:dPt>
            <c:idx val="1"/>
            <c:bubble3D val="0"/>
            <c:explosion val="10"/>
            <c:spPr>
              <a:solidFill>
                <a:schemeClr val="accent5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4DD8-4E08-B1BA-E99BB1855DE0}"/>
              </c:ext>
            </c:extLst>
          </c:dPt>
          <c:dPt>
            <c:idx val="2"/>
            <c:bubble3D val="0"/>
            <c:explosion val="9"/>
            <c:spPr>
              <a:solidFill>
                <a:schemeClr val="accent5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4DD8-4E08-B1BA-E99BB1855DE0}"/>
              </c:ext>
            </c:extLst>
          </c:dPt>
          <c:dPt>
            <c:idx val="3"/>
            <c:bubble3D val="0"/>
            <c:explosion val="12"/>
            <c:spPr>
              <a:solidFill>
                <a:schemeClr val="accent5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4DD8-4E08-B1BA-E99BB1855DE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产品设计制作</c:v>
                </c:pt>
                <c:pt idx="1">
                  <c:v>产品调研</c:v>
                </c:pt>
                <c:pt idx="2">
                  <c:v>工作收尾</c:v>
                </c:pt>
                <c:pt idx="3">
                  <c:v>确定主题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D8-4E08-B1BA-E99BB1855DE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5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60696-4F6A-4D79-8D53-FD8707EA1ABA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52116-4CD3-4938-9EBD-4B159AC4D3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1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68313" y="1279525"/>
            <a:ext cx="61658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71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:push/>
      </p:transition>
    </mc:Choice>
    <mc:Fallback xmlns="">
      <p:transition spd="slow" advClick="0" advTm="600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2860000" cy="127992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9606508" y="593691"/>
            <a:ext cx="2596639" cy="1027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:push/>
      </p:transition>
    </mc:Choice>
    <mc:Fallback xmlns="">
      <p:transition spd="slow" advClick="0" advTm="6000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:push/>
      </p:transition>
    </mc:Choice>
    <mc:Fallback xmlns="">
      <p:transition spd="slow" advClick="0" advTm="6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advClick="0" advTm="6000">
        <p:push/>
      </p:transition>
    </mc:Choice>
    <mc:Fallback xmlns="">
      <p:transition spd="slow" advClick="0" advTm="6000">
        <p:push/>
      </p:transition>
    </mc:Fallback>
  </mc:AlternateContent>
  <p:txStyles>
    <p:titleStyle>
      <a:lvl1pPr algn="l" defTabSz="1706880" rtl="0" eaLnBrk="1" latinLnBrk="0" hangingPunct="1">
        <a:lnSpc>
          <a:spcPct val="90000"/>
        </a:lnSpc>
        <a:spcBef>
          <a:spcPct val="0"/>
        </a:spcBef>
        <a:buNone/>
        <a:defRPr sz="82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6720" indent="-426720" algn="l" defTabSz="1706880" rtl="0" eaLnBrk="1" latinLnBrk="0" hangingPunct="1">
        <a:lnSpc>
          <a:spcPct val="90000"/>
        </a:lnSpc>
        <a:spcBef>
          <a:spcPts val="1865"/>
        </a:spcBef>
        <a:buFont typeface="Arial" panose="020B0604020202020204" pitchFamily="34" charset="0"/>
        <a:buChar char="•"/>
        <a:defRPr sz="5225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2pPr>
      <a:lvl3pPr marL="213360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3pPr>
      <a:lvl4pPr marL="298704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84048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69392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54736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7254240" indent="-426720" algn="l" defTabSz="1706880" rtl="0" eaLnBrk="1" latinLnBrk="0" hangingPunct="1">
        <a:lnSpc>
          <a:spcPct val="90000"/>
        </a:lnSpc>
        <a:spcBef>
          <a:spcPts val="935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5344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70688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4pPr>
      <a:lvl5pPr marL="341376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5pPr>
      <a:lvl6pPr marL="426720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6pPr>
      <a:lvl7pPr marL="512064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7pPr>
      <a:lvl8pPr marL="597408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8pPr>
      <a:lvl9pPr marL="6827520" algn="l" defTabSz="1706880" rtl="0" eaLnBrk="1" latinLnBrk="0" hangingPunct="1">
        <a:defRPr sz="33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8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slide" Target="slide1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13601519" y="7659640"/>
            <a:ext cx="2277726" cy="22777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9" name="矩形 8"/>
          <p:cNvSpPr/>
          <p:nvPr/>
        </p:nvSpPr>
        <p:spPr>
          <a:xfrm rot="2299722">
            <a:off x="-4366770" y="1645042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/>
          </a:p>
        </p:txBody>
      </p:sp>
      <p:sp>
        <p:nvSpPr>
          <p:cNvPr id="2" name="矩形 1"/>
          <p:cNvSpPr/>
          <p:nvPr/>
        </p:nvSpPr>
        <p:spPr>
          <a:xfrm>
            <a:off x="2110683" y="6767398"/>
            <a:ext cx="10957680" cy="21316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Hello</a:t>
            </a:r>
            <a:r>
              <a:rPr lang="en-US" altLang="zh-CN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English</a:t>
            </a:r>
            <a:r>
              <a:rPr lang="en-US" altLang="zh-CN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  APP</a:t>
            </a:r>
            <a:endParaRPr lang="en-US" altLang="zh-CN" sz="100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271695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71698" y="9133664"/>
            <a:ext cx="12630324" cy="58060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3173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组长：程虎威  组员：卜郁 李昊 杨焯雅 金双双 张红雨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71695" y="4420753"/>
            <a:ext cx="1330645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rgbClr val="0F85F1"/>
                </a:solidFill>
                <a:latin typeface="Impact" panose="020B0806030902050204" pitchFamily="34" charset="0"/>
              </a:rPr>
              <a:t>IT</a:t>
            </a:r>
            <a:r>
              <a:rPr lang="zh-CN" altLang="en-US" sz="19900" dirty="0">
                <a:solidFill>
                  <a:srgbClr val="0F85F1"/>
                </a:solidFill>
                <a:latin typeface="Impact" panose="020B0806030902050204" pitchFamily="34" charset="0"/>
              </a:rPr>
              <a:t>项目管理</a:t>
            </a:r>
          </a:p>
        </p:txBody>
      </p:sp>
    </p:spTree>
    <p:extLst>
      <p:ext uri="{BB962C8B-B14F-4D97-AF65-F5344CB8AC3E}">
        <p14:creationId xmlns:p14="http://schemas.microsoft.com/office/powerpoint/2010/main" val="4289139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1374720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3979869"/>
            <a:ext cx="9424071" cy="5811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原型设计（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4.16-4.24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进行讨论后，确定英语听力方面分为精听和泛听，口语方面分为精读和趣读。整个原型包括个人界面、听力训练、听力课程、趣读首页、趣读消息、趣读发现六个部分，每个小组成员负责完成一部分的线框图、功能设计报告、原型初步开发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7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1374720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3979869"/>
            <a:ext cx="9424071" cy="4980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界面统一与连接（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4.25-5.2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将各个成员设计的原型图标、手机模板的大小、导航栏等进行统一，功能适当调整和完善，界面美化，提交一份跳转说明，由程虎威将各个部分连接在一起，完成整个原型的设计与开发。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0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3586975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6192124"/>
            <a:ext cx="9424071" cy="2487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用户手册与功能说明（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5.7-5.13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各个组员完成自己所负责部分的设计原理、交互动作说明、功能图与重要性说明书的整理。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85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36865" y="4147417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6487096"/>
            <a:ext cx="9424071" cy="3318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项目收尾（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5.15-5.22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各个成员完成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项目实习个人总结，金双双和张红雨制作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，程虎威整理整个项目期间的各类文档。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11810" y="6452235"/>
            <a:ext cx="4451985" cy="114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push/>
      </p:transition>
    </mc:Choice>
    <mc:Fallback xmlns="">
      <p:transition spd="slow" advClick="0" advTm="6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1" y="0"/>
            <a:ext cx="22862722" cy="12801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478799" y="0"/>
            <a:ext cx="10890217" cy="12801600"/>
            <a:chOff x="13478799" y="0"/>
            <a:chExt cx="10890217" cy="12801600"/>
          </a:xfrm>
        </p:grpSpPr>
        <p:sp>
          <p:nvSpPr>
            <p:cNvPr id="2" name="矩形 1"/>
            <p:cNvSpPr/>
            <p:nvPr/>
          </p:nvSpPr>
          <p:spPr>
            <a:xfrm>
              <a:off x="13478799" y="0"/>
              <a:ext cx="7772400" cy="12801600"/>
            </a:xfrm>
            <a:prstGeom prst="rect">
              <a:avLst/>
            </a:prstGeom>
            <a:solidFill>
              <a:srgbClr val="0F8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MH_Entry_1">
              <a:hlinkClick r:id="rId4" action="ppaction://hlinksldjump"/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4796255" y="1780593"/>
              <a:ext cx="9572761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 </a:t>
              </a:r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英语学习</a:t>
              </a:r>
              <a:r>
                <a:rPr lang="en-US" altLang="zh-CN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5102961" y="3636601"/>
              <a:ext cx="5776763" cy="2971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		HELLO </a:t>
              </a:r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英语学习</a:t>
              </a:r>
              <a:r>
                <a:rPr lang="en-US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</a:t>
              </a:r>
              <a:r>
                <a:rPr lang="zh-CN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，包含趣味听力、精听、趣味阅读以及精读的模块；能够满足用户的多样性需求。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5474435" y="3523503"/>
              <a:ext cx="1323053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12958916" y="0"/>
            <a:ext cx="1465623" cy="12801600"/>
            <a:chOff x="13930466" y="0"/>
            <a:chExt cx="1465623" cy="12801600"/>
          </a:xfrm>
        </p:grpSpPr>
        <p:sp>
          <p:nvSpPr>
            <p:cNvPr id="7" name="矩形 6"/>
            <p:cNvSpPr/>
            <p:nvPr/>
          </p:nvSpPr>
          <p:spPr>
            <a:xfrm>
              <a:off x="13930466" y="0"/>
              <a:ext cx="1465623" cy="12801600"/>
            </a:xfrm>
            <a:prstGeom prst="rect">
              <a:avLst/>
            </a:prstGeom>
            <a:solidFill>
              <a:srgbClr val="323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65300"/>
              <a:endParaRPr lang="zh-CN" altLang="en-US" sz="3475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280699" y="2130425"/>
              <a:ext cx="613410" cy="61853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</a:rPr>
                <a:t>IT</a:t>
              </a:r>
              <a:r>
                <a:rPr lang="zh-CN" altLang="en-US" sz="2800" spc="600" dirty="0">
                  <a:solidFill>
                    <a:schemeClr val="bg1"/>
                  </a:solidFill>
                </a:rPr>
                <a:t>项目管理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90" y="259715"/>
            <a:ext cx="7299960" cy="12282170"/>
          </a:xfrm>
          <a:prstGeom prst="rect">
            <a:avLst/>
          </a:prstGeom>
        </p:spPr>
      </p:pic>
    </p:spTree>
  </p:cSld>
  <p:clrMapOvr>
    <a:masterClrMapping/>
  </p:clrMapOvr>
  <p:transition spd="slow" advClick="0" advTm="60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9247" y="0"/>
            <a:ext cx="21461506" cy="9717741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1293" y="-197223"/>
            <a:ext cx="20977413" cy="9681882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Shape 2702"/>
          <p:cNvSpPr/>
          <p:nvPr/>
        </p:nvSpPr>
        <p:spPr>
          <a:xfrm>
            <a:off x="9639986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703"/>
          <p:cNvSpPr/>
          <p:nvPr/>
        </p:nvSpPr>
        <p:spPr>
          <a:xfrm>
            <a:off x="11161803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708"/>
          <p:cNvSpPr/>
          <p:nvPr/>
        </p:nvSpPr>
        <p:spPr>
          <a:xfrm>
            <a:off x="12683620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68817" y="10517456"/>
            <a:ext cx="2214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听力模块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45" y="0"/>
            <a:ext cx="5806440" cy="93560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75" y="0"/>
            <a:ext cx="5871210" cy="93554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265" y="0"/>
            <a:ext cx="5935980" cy="935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push/>
      </p:transition>
    </mc:Choice>
    <mc:Fallback xmlns="">
      <p:transition spd="slow" advClick="0" advTm="6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4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24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24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99247" y="0"/>
            <a:ext cx="21461506" cy="9717741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41293" y="-197223"/>
            <a:ext cx="20977413" cy="9681882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Shape 2702"/>
          <p:cNvSpPr/>
          <p:nvPr/>
        </p:nvSpPr>
        <p:spPr>
          <a:xfrm>
            <a:off x="9639986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8" name="Shape 2703"/>
          <p:cNvSpPr/>
          <p:nvPr/>
        </p:nvSpPr>
        <p:spPr>
          <a:xfrm>
            <a:off x="11161803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9" name="Shape 2708"/>
          <p:cNvSpPr/>
          <p:nvPr/>
        </p:nvSpPr>
        <p:spPr>
          <a:xfrm>
            <a:off x="12683620" y="8422335"/>
            <a:ext cx="536392" cy="53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468817" y="10517456"/>
            <a:ext cx="221488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70" y="-635"/>
            <a:ext cx="6039485" cy="971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760" y="3175"/>
            <a:ext cx="6228715" cy="980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450" y="-635"/>
            <a:ext cx="6429375" cy="971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000">
        <p:push/>
      </p:transition>
    </mc:Choice>
    <mc:Fallback xmlns="">
      <p:transition spd="slow" advClick="0" advTm="6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-671195"/>
            <a:ext cx="8925560" cy="13383260"/>
          </a:xfrm>
          <a:prstGeom prst="rect">
            <a:avLst/>
          </a:prstGeom>
          <a:noFill/>
          <a:ln>
            <a:solidFill>
              <a:srgbClr val="0F85F1"/>
            </a:solidFill>
          </a:ln>
          <a:effectLst>
            <a:outerShdw blurRad="508000" dist="38100" dir="5400000" sx="105000" sy="105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430780" y="-170815"/>
            <a:ext cx="6403340" cy="3644265"/>
            <a:chOff x="7883" y="9868"/>
            <a:chExt cx="10084" cy="5739"/>
          </a:xfrm>
        </p:grpSpPr>
        <p:sp>
          <p:nvSpPr>
            <p:cNvPr id="4" name="矩形 3"/>
            <p:cNvSpPr/>
            <p:nvPr/>
          </p:nvSpPr>
          <p:spPr>
            <a:xfrm>
              <a:off x="7883" y="9868"/>
              <a:ext cx="10084" cy="1579"/>
            </a:xfrm>
            <a:prstGeom prst="rect">
              <a:avLst/>
            </a:prstGeom>
            <a:solidFill>
              <a:srgbClr val="0F8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sz="4000" dirty="0"/>
                <a:t>学习训练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7883" y="11447"/>
              <a:ext cx="10084" cy="4160"/>
            </a:xfrm>
            <a:prstGeom prst="rect">
              <a:avLst/>
            </a:prstGeom>
            <a:solidFill>
              <a:srgbClr val="323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英语</a:t>
              </a:r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汉语</a:t>
              </a:r>
              <a:r>
                <a:rPr lang="en-US" altLang="zh-CN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英语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打卡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865360" y="831850"/>
            <a:ext cx="12578080" cy="10571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495" y="1667510"/>
            <a:ext cx="5737860" cy="9421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710" y="6216650"/>
            <a:ext cx="7970520" cy="5587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310" y="513715"/>
            <a:ext cx="6198870" cy="542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push/>
      </p:transition>
    </mc:Choice>
    <mc:Fallback xmlns="">
      <p:transition spd="slow" advClick="0" advTm="6000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2096"/>
            <a:ext cx="22862722" cy="71506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6035" y="437515"/>
            <a:ext cx="22860000" cy="1465580"/>
            <a:chOff x="4" y="11264"/>
            <a:chExt cx="36000" cy="2308"/>
          </a:xfrm>
        </p:grpSpPr>
        <p:sp>
          <p:nvSpPr>
            <p:cNvPr id="3" name="矩形 2"/>
            <p:cNvSpPr/>
            <p:nvPr/>
          </p:nvSpPr>
          <p:spPr>
            <a:xfrm rot="16200000">
              <a:off x="16850" y="-5582"/>
              <a:ext cx="2308" cy="36000"/>
            </a:xfrm>
            <a:prstGeom prst="rect">
              <a:avLst/>
            </a:prstGeom>
            <a:solidFill>
              <a:srgbClr val="323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65300"/>
              <a:endParaRPr lang="zh-CN" altLang="en-US" sz="3475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060" y="11765"/>
              <a:ext cx="5295" cy="130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r"/>
              <a:r>
                <a:rPr lang="zh-CN" sz="4800" b="1" spc="600" dirty="0">
                  <a:solidFill>
                    <a:schemeClr val="bg1"/>
                  </a:solidFill>
                </a:rPr>
                <a:t>趣读模块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 r="2132" b="25705"/>
          <a:stretch>
            <a:fillRect/>
          </a:stretch>
        </p:blipFill>
        <p:spPr>
          <a:xfrm>
            <a:off x="857885" y="2562225"/>
            <a:ext cx="7257415" cy="90392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490" y="2418080"/>
            <a:ext cx="6548755" cy="9321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0850" y="2562225"/>
            <a:ext cx="6530340" cy="9177655"/>
          </a:xfrm>
          <a:prstGeom prst="rect">
            <a:avLst/>
          </a:prstGeom>
        </p:spPr>
      </p:pic>
    </p:spTree>
  </p:cSld>
  <p:clrMapOvr>
    <a:masterClrMapping/>
  </p:clrMapOvr>
  <p:transition spd="slow" advClick="0" advTm="6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815682" y="4034636"/>
            <a:ext cx="2859623" cy="21488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12320" dirty="0">
                <a:solidFill>
                  <a:schemeClr val="accent1"/>
                </a:solidFill>
              </a:rPr>
              <a:t>01/</a:t>
            </a:r>
            <a:endParaRPr lang="zh-TW" altLang="en-US" sz="1232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15682" y="8023949"/>
            <a:ext cx="2859623" cy="21488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12320" dirty="0">
                <a:solidFill>
                  <a:schemeClr val="accent1"/>
                </a:solidFill>
              </a:rPr>
              <a:t>03/</a:t>
            </a:r>
            <a:endParaRPr lang="zh-TW" altLang="en-US" sz="12320" dirty="0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2164057" y="4034636"/>
            <a:ext cx="2859623" cy="21488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12320" dirty="0">
                <a:solidFill>
                  <a:schemeClr val="accent1"/>
                </a:solidFill>
              </a:rPr>
              <a:t>02/</a:t>
            </a:r>
            <a:endParaRPr lang="zh-TW" altLang="en-US" sz="1232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5213990" y="4496508"/>
            <a:ext cx="5830328" cy="147388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7467" dirty="0"/>
              <a:t>项目实施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865617" y="8698903"/>
            <a:ext cx="6564382" cy="147388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7467" dirty="0"/>
              <a:t>项目成果</a:t>
            </a: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865618" y="4709590"/>
            <a:ext cx="5830328" cy="147388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7467" dirty="0"/>
              <a:t>项目规划</a:t>
            </a: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5038092" y="1493519"/>
            <a:ext cx="12783820" cy="1748367"/>
          </a:xfrm>
          <a:prstGeom prst="rect">
            <a:avLst/>
          </a:prstGeom>
        </p:spPr>
        <p:txBody>
          <a:bodyPr vert="horz" lIns="170688" tIns="85344" rIns="170688" bIns="85344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213" dirty="0"/>
              <a:t>IT</a:t>
            </a:r>
            <a:r>
              <a:rPr lang="zh-CN" altLang="en-US" sz="8213" dirty="0"/>
              <a:t>项目管理</a:t>
            </a:r>
            <a:endParaRPr lang="en-US" altLang="zh-CN" sz="8213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E62621-72F5-484C-A7A3-281F24B5662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164057" y="8023948"/>
            <a:ext cx="2859623" cy="2148841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12320" dirty="0">
                <a:solidFill>
                  <a:schemeClr val="accent1"/>
                </a:solidFill>
              </a:rPr>
              <a:t>04/</a:t>
            </a:r>
            <a:endParaRPr lang="zh-TW" altLang="en-US" sz="1232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50C8C4-9D13-4B8D-9631-8AA83AFBDD0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5213990" y="8698903"/>
            <a:ext cx="6564382" cy="1473886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7467" dirty="0"/>
              <a:t>项目总监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1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6000">
        <p:push/>
      </p:transition>
    </mc:Choice>
    <mc:Fallback xmlns="">
      <p:transition spd="slow" advClick="0" advTm="6000">
        <p:push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2096"/>
            <a:ext cx="22862722" cy="715065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6035" y="437515"/>
            <a:ext cx="22860000" cy="1465580"/>
            <a:chOff x="4" y="11264"/>
            <a:chExt cx="36000" cy="2308"/>
          </a:xfrm>
        </p:grpSpPr>
        <p:sp>
          <p:nvSpPr>
            <p:cNvPr id="3" name="矩形 2"/>
            <p:cNvSpPr/>
            <p:nvPr/>
          </p:nvSpPr>
          <p:spPr>
            <a:xfrm rot="16200000">
              <a:off x="16850" y="-5582"/>
              <a:ext cx="2308" cy="36000"/>
            </a:xfrm>
            <a:prstGeom prst="rect">
              <a:avLst/>
            </a:prstGeom>
            <a:solidFill>
              <a:srgbClr val="323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65300"/>
              <a:endParaRPr lang="zh-CN" altLang="en-US" sz="3475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060" y="11765"/>
              <a:ext cx="5295" cy="130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r"/>
              <a:r>
                <a:rPr lang="zh-CN" sz="4800" b="1" spc="600" dirty="0">
                  <a:solidFill>
                    <a:schemeClr val="bg1"/>
                  </a:solidFill>
                </a:rPr>
                <a:t>趣读模块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" y="2285365"/>
            <a:ext cx="5315585" cy="6878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20" y="2285365"/>
            <a:ext cx="4641215" cy="7094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8200" y="2261235"/>
            <a:ext cx="5311775" cy="8279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6850" y="2146935"/>
            <a:ext cx="5812790" cy="8917940"/>
          </a:xfrm>
          <a:prstGeom prst="rect">
            <a:avLst/>
          </a:prstGeom>
        </p:spPr>
      </p:pic>
    </p:spTree>
  </p:cSld>
  <p:clrMapOvr>
    <a:masterClrMapping/>
  </p:clrMapOvr>
  <p:transition spd="slow" advClick="0" advTm="600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211810" y="6452235"/>
            <a:ext cx="4451985" cy="114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7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push/>
      </p:transition>
    </mc:Choice>
    <mc:Fallback xmlns="">
      <p:transition spd="slow" advClick="0" advTm="6000">
        <p:push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组合 197"/>
          <p:cNvGrpSpPr/>
          <p:nvPr/>
        </p:nvGrpSpPr>
        <p:grpSpPr>
          <a:xfrm>
            <a:off x="2109720" y="9127867"/>
            <a:ext cx="18611698" cy="630056"/>
            <a:chOff x="2257435" y="10337467"/>
            <a:chExt cx="18611698" cy="630056"/>
          </a:xfrm>
        </p:grpSpPr>
        <p:sp>
          <p:nvSpPr>
            <p:cNvPr id="158" name="圆角矩形 157"/>
            <p:cNvSpPr/>
            <p:nvPr/>
          </p:nvSpPr>
          <p:spPr>
            <a:xfrm>
              <a:off x="2257435" y="10516011"/>
              <a:ext cx="18611698" cy="2729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12573579" y="10537387"/>
              <a:ext cx="4571295" cy="272970"/>
            </a:xfrm>
            <a:prstGeom prst="roundRect">
              <a:avLst>
                <a:gd name="adj" fmla="val 50000"/>
              </a:avLst>
            </a:prstGeom>
            <a:solidFill>
              <a:srgbClr val="0F85F1"/>
            </a:solidFill>
            <a:ln w="19050">
              <a:noFill/>
            </a:ln>
            <a:effectLst>
              <a:innerShdw blurRad="101600" dist="381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3390077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椭圆 178"/>
            <p:cNvSpPr/>
            <p:nvPr/>
          </p:nvSpPr>
          <p:spPr>
            <a:xfrm>
              <a:off x="5930966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12172747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16982888" y="10337467"/>
              <a:ext cx="630056" cy="6300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6" name="TextBox 13"/>
          <p:cNvSpPr txBox="1"/>
          <p:nvPr/>
        </p:nvSpPr>
        <p:spPr>
          <a:xfrm>
            <a:off x="1276752" y="525776"/>
            <a:ext cx="86677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300">
              <a:lnSpc>
                <a:spcPct val="150000"/>
              </a:lnSpc>
            </a:pPr>
            <a:r>
              <a:rPr lang="zh-CN" altLang="en-US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项目总结</a:t>
            </a:r>
            <a:endParaRPr lang="zh-CN" altLang="en-US" sz="54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57435" y="3287778"/>
            <a:ext cx="18316268" cy="3113022"/>
            <a:chOff x="2257435" y="3287778"/>
            <a:chExt cx="18316268" cy="3113022"/>
          </a:xfrm>
        </p:grpSpPr>
        <p:sp>
          <p:nvSpPr>
            <p:cNvPr id="161" name="圆角矩形 160"/>
            <p:cNvSpPr/>
            <p:nvPr/>
          </p:nvSpPr>
          <p:spPr>
            <a:xfrm>
              <a:off x="2257435" y="3287778"/>
              <a:ext cx="18316268" cy="3113022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323B4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2" name="圆角矩形 161"/>
            <p:cNvSpPr/>
            <p:nvPr/>
          </p:nvSpPr>
          <p:spPr>
            <a:xfrm>
              <a:off x="2509377" y="3535678"/>
              <a:ext cx="17812387" cy="2617218"/>
            </a:xfrm>
            <a:prstGeom prst="roundRect">
              <a:avLst>
                <a:gd name="adj" fmla="val 50000"/>
              </a:avLst>
            </a:prstGeom>
            <a:noFill/>
            <a:ln w="50800">
              <a:solidFill>
                <a:srgbClr val="0F85F1"/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bevelT w="5715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3526800" y="5164838"/>
              <a:ext cx="359410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0" cap="none" spc="0" normalizeH="0" baseline="0" noProof="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</a:rPr>
                <a:t>项目范围管理</a:t>
              </a:r>
            </a:p>
          </p:txBody>
        </p:sp>
        <p:cxnSp>
          <p:nvCxnSpPr>
            <p:cNvPr id="175" name="直接连接符 174"/>
            <p:cNvCxnSpPr/>
            <p:nvPr/>
          </p:nvCxnSpPr>
          <p:spPr>
            <a:xfrm>
              <a:off x="7470684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11415569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15360454" y="4027869"/>
              <a:ext cx="0" cy="1505913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Shape 2485"/>
            <p:cNvSpPr/>
            <p:nvPr/>
          </p:nvSpPr>
          <p:spPr>
            <a:xfrm>
              <a:off x="16942689" y="4159340"/>
              <a:ext cx="729178" cy="66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0800"/>
                  </a:moveTo>
                  <a:cubicBezTo>
                    <a:pt x="6653" y="10800"/>
                    <a:pt x="6873" y="10559"/>
                    <a:pt x="6873" y="10260"/>
                  </a:cubicBezTo>
                  <a:cubicBezTo>
                    <a:pt x="6873" y="9962"/>
                    <a:pt x="6653" y="9720"/>
                    <a:pt x="6382" y="9720"/>
                  </a:cubicBezTo>
                  <a:cubicBezTo>
                    <a:pt x="6110" y="9720"/>
                    <a:pt x="5891" y="9962"/>
                    <a:pt x="5891" y="10260"/>
                  </a:cubicBezTo>
                  <a:cubicBezTo>
                    <a:pt x="5891" y="10559"/>
                    <a:pt x="6110" y="10800"/>
                    <a:pt x="6382" y="10800"/>
                  </a:cubicBezTo>
                  <a:moveTo>
                    <a:pt x="3436" y="10800"/>
                  </a:moveTo>
                  <a:cubicBezTo>
                    <a:pt x="3708" y="10800"/>
                    <a:pt x="3927" y="11042"/>
                    <a:pt x="3927" y="11340"/>
                  </a:cubicBezTo>
                  <a:cubicBezTo>
                    <a:pt x="3927" y="11639"/>
                    <a:pt x="3708" y="11880"/>
                    <a:pt x="3436" y="11880"/>
                  </a:cubicBezTo>
                  <a:cubicBezTo>
                    <a:pt x="3165" y="11880"/>
                    <a:pt x="2945" y="11639"/>
                    <a:pt x="2945" y="11340"/>
                  </a:cubicBezTo>
                  <a:cubicBezTo>
                    <a:pt x="2945" y="11042"/>
                    <a:pt x="3165" y="10800"/>
                    <a:pt x="3436" y="10800"/>
                  </a:cubicBezTo>
                  <a:moveTo>
                    <a:pt x="3436" y="12960"/>
                  </a:moveTo>
                  <a:cubicBezTo>
                    <a:pt x="4249" y="12960"/>
                    <a:pt x="4909" y="12235"/>
                    <a:pt x="4909" y="11340"/>
                  </a:cubicBezTo>
                  <a:cubicBezTo>
                    <a:pt x="4909" y="10446"/>
                    <a:pt x="4249" y="9720"/>
                    <a:pt x="3436" y="9720"/>
                  </a:cubicBezTo>
                  <a:cubicBezTo>
                    <a:pt x="2623" y="9720"/>
                    <a:pt x="1964" y="10446"/>
                    <a:pt x="1964" y="11340"/>
                  </a:cubicBezTo>
                  <a:cubicBezTo>
                    <a:pt x="1964" y="12235"/>
                    <a:pt x="2623" y="12960"/>
                    <a:pt x="3436" y="12960"/>
                  </a:cubicBezTo>
                  <a:moveTo>
                    <a:pt x="14236" y="18360"/>
                  </a:moveTo>
                  <a:lnTo>
                    <a:pt x="2455" y="18360"/>
                  </a:lnTo>
                  <a:cubicBezTo>
                    <a:pt x="2183" y="18360"/>
                    <a:pt x="1964" y="18602"/>
                    <a:pt x="1964" y="18900"/>
                  </a:cubicBezTo>
                  <a:cubicBezTo>
                    <a:pt x="1964" y="19199"/>
                    <a:pt x="2183" y="19440"/>
                    <a:pt x="2455" y="19440"/>
                  </a:cubicBezTo>
                  <a:lnTo>
                    <a:pt x="14236" y="19440"/>
                  </a:lnTo>
                  <a:cubicBezTo>
                    <a:pt x="14508" y="19440"/>
                    <a:pt x="14727" y="19199"/>
                    <a:pt x="14727" y="18900"/>
                  </a:cubicBezTo>
                  <a:cubicBezTo>
                    <a:pt x="14727" y="18602"/>
                    <a:pt x="14508" y="18360"/>
                    <a:pt x="14236" y="18360"/>
                  </a:cubicBezTo>
                  <a:moveTo>
                    <a:pt x="20618" y="18105"/>
                  </a:moveTo>
                  <a:lnTo>
                    <a:pt x="16691" y="16377"/>
                  </a:lnTo>
                  <a:lnTo>
                    <a:pt x="16691" y="12784"/>
                  </a:lnTo>
                  <a:lnTo>
                    <a:pt x="20618" y="11056"/>
                  </a:lnTo>
                  <a:cubicBezTo>
                    <a:pt x="20618" y="11056"/>
                    <a:pt x="20618" y="18105"/>
                    <a:pt x="20618" y="18105"/>
                  </a:cubicBezTo>
                  <a:close/>
                  <a:moveTo>
                    <a:pt x="15709" y="19440"/>
                  </a:moveTo>
                  <a:cubicBezTo>
                    <a:pt x="15709" y="20037"/>
                    <a:pt x="15269" y="20520"/>
                    <a:pt x="14727" y="20520"/>
                  </a:cubicBezTo>
                  <a:lnTo>
                    <a:pt x="1964" y="20520"/>
                  </a:lnTo>
                  <a:cubicBezTo>
                    <a:pt x="1422" y="20520"/>
                    <a:pt x="982" y="20037"/>
                    <a:pt x="982" y="19440"/>
                  </a:cubicBezTo>
                  <a:lnTo>
                    <a:pt x="982" y="9720"/>
                  </a:lnTo>
                  <a:cubicBezTo>
                    <a:pt x="982" y="9124"/>
                    <a:pt x="1422" y="8640"/>
                    <a:pt x="1964" y="8640"/>
                  </a:cubicBezTo>
                  <a:lnTo>
                    <a:pt x="14727" y="8640"/>
                  </a:lnTo>
                  <a:cubicBezTo>
                    <a:pt x="15269" y="8640"/>
                    <a:pt x="15709" y="9124"/>
                    <a:pt x="15709" y="9720"/>
                  </a:cubicBezTo>
                  <a:cubicBezTo>
                    <a:pt x="15709" y="9720"/>
                    <a:pt x="15709" y="19440"/>
                    <a:pt x="15709" y="19440"/>
                  </a:cubicBezTo>
                  <a:close/>
                  <a:moveTo>
                    <a:pt x="1964" y="4320"/>
                  </a:moveTo>
                  <a:cubicBezTo>
                    <a:pt x="1964" y="2531"/>
                    <a:pt x="3282" y="1080"/>
                    <a:pt x="4909" y="1080"/>
                  </a:cubicBezTo>
                  <a:cubicBezTo>
                    <a:pt x="6536" y="1080"/>
                    <a:pt x="7855" y="2531"/>
                    <a:pt x="7855" y="4320"/>
                  </a:cubicBezTo>
                  <a:cubicBezTo>
                    <a:pt x="7855" y="6110"/>
                    <a:pt x="6536" y="7560"/>
                    <a:pt x="4909" y="7560"/>
                  </a:cubicBezTo>
                  <a:cubicBezTo>
                    <a:pt x="3282" y="7560"/>
                    <a:pt x="1964" y="6110"/>
                    <a:pt x="1964" y="4320"/>
                  </a:cubicBezTo>
                  <a:moveTo>
                    <a:pt x="9190" y="7560"/>
                  </a:moveTo>
                  <a:lnTo>
                    <a:pt x="7501" y="7560"/>
                  </a:lnTo>
                  <a:cubicBezTo>
                    <a:pt x="7839" y="7233"/>
                    <a:pt x="8122" y="6840"/>
                    <a:pt x="8342" y="6404"/>
                  </a:cubicBezTo>
                  <a:cubicBezTo>
                    <a:pt x="8562" y="6842"/>
                    <a:pt x="8851" y="7232"/>
                    <a:pt x="9190" y="7560"/>
                  </a:cubicBezTo>
                  <a:moveTo>
                    <a:pt x="11782" y="1080"/>
                  </a:moveTo>
                  <a:cubicBezTo>
                    <a:pt x="13409" y="1080"/>
                    <a:pt x="14727" y="2531"/>
                    <a:pt x="14727" y="4320"/>
                  </a:cubicBezTo>
                  <a:cubicBezTo>
                    <a:pt x="14727" y="6110"/>
                    <a:pt x="13409" y="7560"/>
                    <a:pt x="11782" y="7560"/>
                  </a:cubicBezTo>
                  <a:cubicBezTo>
                    <a:pt x="10155" y="7560"/>
                    <a:pt x="8836" y="6110"/>
                    <a:pt x="8836" y="4320"/>
                  </a:cubicBezTo>
                  <a:cubicBezTo>
                    <a:pt x="8836" y="2531"/>
                    <a:pt x="10155" y="1080"/>
                    <a:pt x="11782" y="1080"/>
                  </a:cubicBezTo>
                  <a:moveTo>
                    <a:pt x="21109" y="9720"/>
                  </a:moveTo>
                  <a:cubicBezTo>
                    <a:pt x="21030" y="9720"/>
                    <a:pt x="20958" y="9745"/>
                    <a:pt x="20892" y="9782"/>
                  </a:cubicBezTo>
                  <a:lnTo>
                    <a:pt x="20890" y="9777"/>
                  </a:lnTo>
                  <a:lnTo>
                    <a:pt x="16691" y="11625"/>
                  </a:lnTo>
                  <a:lnTo>
                    <a:pt x="16691" y="9720"/>
                  </a:lnTo>
                  <a:cubicBezTo>
                    <a:pt x="16691" y="8527"/>
                    <a:pt x="15812" y="7560"/>
                    <a:pt x="14727" y="7560"/>
                  </a:cubicBezTo>
                  <a:lnTo>
                    <a:pt x="14373" y="7560"/>
                  </a:lnTo>
                  <a:cubicBezTo>
                    <a:pt x="15191" y="6768"/>
                    <a:pt x="15709" y="5612"/>
                    <a:pt x="15709" y="4320"/>
                  </a:cubicBezTo>
                  <a:cubicBezTo>
                    <a:pt x="15709" y="1934"/>
                    <a:pt x="13951" y="0"/>
                    <a:pt x="11782" y="0"/>
                  </a:cubicBezTo>
                  <a:cubicBezTo>
                    <a:pt x="10302" y="0"/>
                    <a:pt x="9015" y="901"/>
                    <a:pt x="8345" y="2231"/>
                  </a:cubicBezTo>
                  <a:cubicBezTo>
                    <a:pt x="7676" y="901"/>
                    <a:pt x="6389" y="0"/>
                    <a:pt x="4909" y="0"/>
                  </a:cubicBezTo>
                  <a:cubicBezTo>
                    <a:pt x="2740" y="0"/>
                    <a:pt x="982" y="1934"/>
                    <a:pt x="982" y="4320"/>
                  </a:cubicBezTo>
                  <a:cubicBezTo>
                    <a:pt x="982" y="5612"/>
                    <a:pt x="1501" y="6768"/>
                    <a:pt x="2317" y="7560"/>
                  </a:cubicBezTo>
                  <a:lnTo>
                    <a:pt x="1964" y="7560"/>
                  </a:lnTo>
                  <a:cubicBezTo>
                    <a:pt x="879" y="7560"/>
                    <a:pt x="0" y="8527"/>
                    <a:pt x="0" y="9720"/>
                  </a:cubicBezTo>
                  <a:lnTo>
                    <a:pt x="0" y="19440"/>
                  </a:lnTo>
                  <a:cubicBezTo>
                    <a:pt x="0" y="20633"/>
                    <a:pt x="879" y="21600"/>
                    <a:pt x="1964" y="21600"/>
                  </a:cubicBezTo>
                  <a:lnTo>
                    <a:pt x="14727" y="21600"/>
                  </a:lnTo>
                  <a:cubicBezTo>
                    <a:pt x="15812" y="21600"/>
                    <a:pt x="16691" y="20633"/>
                    <a:pt x="16691" y="19440"/>
                  </a:cubicBezTo>
                  <a:lnTo>
                    <a:pt x="16691" y="17536"/>
                  </a:lnTo>
                  <a:lnTo>
                    <a:pt x="20890" y="19383"/>
                  </a:lnTo>
                  <a:lnTo>
                    <a:pt x="20891" y="19379"/>
                  </a:lnTo>
                  <a:cubicBezTo>
                    <a:pt x="20958" y="19415"/>
                    <a:pt x="21030" y="19440"/>
                    <a:pt x="21109" y="19440"/>
                  </a:cubicBezTo>
                  <a:cubicBezTo>
                    <a:pt x="21380" y="19440"/>
                    <a:pt x="21600" y="19199"/>
                    <a:pt x="21600" y="18900"/>
                  </a:cubicBezTo>
                  <a:lnTo>
                    <a:pt x="21600" y="10260"/>
                  </a:lnTo>
                  <a:cubicBezTo>
                    <a:pt x="21600" y="9962"/>
                    <a:pt x="21380" y="9720"/>
                    <a:pt x="21109" y="9720"/>
                  </a:cubicBezTo>
                  <a:moveTo>
                    <a:pt x="11782" y="5400"/>
                  </a:moveTo>
                  <a:cubicBezTo>
                    <a:pt x="12324" y="5400"/>
                    <a:pt x="12764" y="4916"/>
                    <a:pt x="12764" y="4320"/>
                  </a:cubicBezTo>
                  <a:cubicBezTo>
                    <a:pt x="12764" y="3724"/>
                    <a:pt x="12324" y="3240"/>
                    <a:pt x="11782" y="3240"/>
                  </a:cubicBezTo>
                  <a:cubicBezTo>
                    <a:pt x="11240" y="3240"/>
                    <a:pt x="10800" y="3724"/>
                    <a:pt x="10800" y="4320"/>
                  </a:cubicBezTo>
                  <a:cubicBezTo>
                    <a:pt x="10800" y="4916"/>
                    <a:pt x="11240" y="5400"/>
                    <a:pt x="11782" y="5400"/>
                  </a:cubicBezTo>
                  <a:moveTo>
                    <a:pt x="4909" y="5400"/>
                  </a:moveTo>
                  <a:cubicBezTo>
                    <a:pt x="5451" y="5400"/>
                    <a:pt x="5891" y="4916"/>
                    <a:pt x="5891" y="4320"/>
                  </a:cubicBezTo>
                  <a:cubicBezTo>
                    <a:pt x="5891" y="3724"/>
                    <a:pt x="5451" y="3240"/>
                    <a:pt x="4909" y="3240"/>
                  </a:cubicBezTo>
                  <a:cubicBezTo>
                    <a:pt x="4367" y="3240"/>
                    <a:pt x="3927" y="3724"/>
                    <a:pt x="3927" y="4320"/>
                  </a:cubicBezTo>
                  <a:cubicBezTo>
                    <a:pt x="3927" y="4916"/>
                    <a:pt x="4367" y="5400"/>
                    <a:pt x="4909" y="5400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7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  <p:sp>
          <p:nvSpPr>
            <p:cNvPr id="200" name="Shape 2498"/>
            <p:cNvSpPr/>
            <p:nvPr/>
          </p:nvSpPr>
          <p:spPr>
            <a:xfrm>
              <a:off x="5159266" y="4247960"/>
              <a:ext cx="729178" cy="596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400"/>
                  </a:moveTo>
                  <a:lnTo>
                    <a:pt x="16349" y="14400"/>
                  </a:lnTo>
                  <a:cubicBezTo>
                    <a:pt x="16227" y="14820"/>
                    <a:pt x="16076" y="15221"/>
                    <a:pt x="15897" y="15600"/>
                  </a:cubicBezTo>
                  <a:lnTo>
                    <a:pt x="20618" y="15600"/>
                  </a:lnTo>
                  <a:lnTo>
                    <a:pt x="20618" y="19200"/>
                  </a:lnTo>
                  <a:cubicBezTo>
                    <a:pt x="20618" y="19862"/>
                    <a:pt x="20178" y="20400"/>
                    <a:pt x="19636" y="20400"/>
                  </a:cubicBez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lnTo>
                    <a:pt x="982" y="15600"/>
                  </a:lnTo>
                  <a:lnTo>
                    <a:pt x="5704" y="15600"/>
                  </a:lnTo>
                  <a:cubicBezTo>
                    <a:pt x="5524" y="15221"/>
                    <a:pt x="5373" y="14820"/>
                    <a:pt x="5251" y="14400"/>
                  </a:cubicBezTo>
                  <a:lnTo>
                    <a:pt x="982" y="14400"/>
                  </a:lnTo>
                  <a:lnTo>
                    <a:pt x="982" y="4800"/>
                  </a:lnTo>
                  <a:cubicBezTo>
                    <a:pt x="982" y="4138"/>
                    <a:pt x="1422" y="3600"/>
                    <a:pt x="1964" y="3600"/>
                  </a:cubicBezTo>
                  <a:lnTo>
                    <a:pt x="3927" y="3600"/>
                  </a:lnTo>
                  <a:cubicBezTo>
                    <a:pt x="5891" y="3600"/>
                    <a:pt x="5891" y="1200"/>
                    <a:pt x="7364" y="1200"/>
                  </a:cubicBezTo>
                  <a:lnTo>
                    <a:pt x="10800" y="1200"/>
                  </a:lnTo>
                  <a:lnTo>
                    <a:pt x="14236" y="1200"/>
                  </a:lnTo>
                  <a:cubicBezTo>
                    <a:pt x="15709" y="1200"/>
                    <a:pt x="15709" y="3600"/>
                    <a:pt x="17673" y="3600"/>
                  </a:cubicBezTo>
                  <a:lnTo>
                    <a:pt x="19636" y="3600"/>
                  </a:lnTo>
                  <a:cubicBezTo>
                    <a:pt x="20178" y="3600"/>
                    <a:pt x="20618" y="4138"/>
                    <a:pt x="20618" y="4800"/>
                  </a:cubicBezTo>
                  <a:cubicBezTo>
                    <a:pt x="20618" y="4800"/>
                    <a:pt x="20618" y="14400"/>
                    <a:pt x="20618" y="14400"/>
                  </a:cubicBezTo>
                  <a:close/>
                  <a:moveTo>
                    <a:pt x="19636" y="2400"/>
                  </a:moveTo>
                  <a:lnTo>
                    <a:pt x="17673" y="2400"/>
                  </a:lnTo>
                  <a:cubicBezTo>
                    <a:pt x="16200" y="2400"/>
                    <a:pt x="16200" y="0"/>
                    <a:pt x="14236" y="0"/>
                  </a:cubicBezTo>
                  <a:lnTo>
                    <a:pt x="10800" y="0"/>
                  </a:lnTo>
                  <a:lnTo>
                    <a:pt x="7364" y="0"/>
                  </a:lnTo>
                  <a:cubicBezTo>
                    <a:pt x="5400" y="0"/>
                    <a:pt x="5400" y="2400"/>
                    <a:pt x="3927" y="2400"/>
                  </a:cubicBezTo>
                  <a:lnTo>
                    <a:pt x="1964" y="2400"/>
                  </a:lnTo>
                  <a:cubicBezTo>
                    <a:pt x="879" y="2400"/>
                    <a:pt x="0" y="3475"/>
                    <a:pt x="0" y="4800"/>
                  </a:cubicBezTo>
                  <a:lnTo>
                    <a:pt x="0" y="19200"/>
                  </a:lnTo>
                  <a:cubicBezTo>
                    <a:pt x="0" y="20525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5"/>
                    <a:pt x="21600" y="19200"/>
                  </a:cubicBezTo>
                  <a:lnTo>
                    <a:pt x="21600" y="4800"/>
                  </a:lnTo>
                  <a:cubicBezTo>
                    <a:pt x="21600" y="3475"/>
                    <a:pt x="20721" y="2400"/>
                    <a:pt x="19636" y="2400"/>
                  </a:cubicBezTo>
                  <a:moveTo>
                    <a:pt x="18164" y="7200"/>
                  </a:moveTo>
                  <a:cubicBezTo>
                    <a:pt x="17892" y="7200"/>
                    <a:pt x="17673" y="6932"/>
                    <a:pt x="17673" y="6600"/>
                  </a:cubicBezTo>
                  <a:cubicBezTo>
                    <a:pt x="17673" y="6269"/>
                    <a:pt x="17892" y="6000"/>
                    <a:pt x="18164" y="6000"/>
                  </a:cubicBezTo>
                  <a:cubicBezTo>
                    <a:pt x="18435" y="6000"/>
                    <a:pt x="18655" y="6269"/>
                    <a:pt x="18655" y="6600"/>
                  </a:cubicBezTo>
                  <a:cubicBezTo>
                    <a:pt x="18655" y="6932"/>
                    <a:pt x="18435" y="7200"/>
                    <a:pt x="18164" y="7200"/>
                  </a:cubicBezTo>
                  <a:moveTo>
                    <a:pt x="18164" y="4800"/>
                  </a:moveTo>
                  <a:cubicBezTo>
                    <a:pt x="17351" y="4800"/>
                    <a:pt x="16691" y="5607"/>
                    <a:pt x="16691" y="6600"/>
                  </a:cubicBezTo>
                  <a:cubicBezTo>
                    <a:pt x="16691" y="7594"/>
                    <a:pt x="17351" y="8400"/>
                    <a:pt x="18164" y="8400"/>
                  </a:cubicBezTo>
                  <a:cubicBezTo>
                    <a:pt x="18977" y="8400"/>
                    <a:pt x="19636" y="7594"/>
                    <a:pt x="19636" y="6600"/>
                  </a:cubicBezTo>
                  <a:cubicBezTo>
                    <a:pt x="19636" y="5607"/>
                    <a:pt x="18977" y="4800"/>
                    <a:pt x="18164" y="4800"/>
                  </a:cubicBezTo>
                  <a:moveTo>
                    <a:pt x="18164" y="9600"/>
                  </a:moveTo>
                  <a:cubicBezTo>
                    <a:pt x="17892" y="9600"/>
                    <a:pt x="17673" y="9869"/>
                    <a:pt x="17673" y="10200"/>
                  </a:cubicBezTo>
                  <a:cubicBezTo>
                    <a:pt x="17673" y="10532"/>
                    <a:pt x="17892" y="10800"/>
                    <a:pt x="18164" y="10800"/>
                  </a:cubicBezTo>
                  <a:cubicBezTo>
                    <a:pt x="18435" y="10800"/>
                    <a:pt x="18655" y="10532"/>
                    <a:pt x="18655" y="10200"/>
                  </a:cubicBezTo>
                  <a:cubicBezTo>
                    <a:pt x="18655" y="9869"/>
                    <a:pt x="18435" y="9600"/>
                    <a:pt x="18164" y="9600"/>
                  </a:cubicBezTo>
                  <a:moveTo>
                    <a:pt x="10800" y="16800"/>
                  </a:moveTo>
                  <a:cubicBezTo>
                    <a:pt x="8631" y="16800"/>
                    <a:pt x="6873" y="14651"/>
                    <a:pt x="6873" y="12000"/>
                  </a:cubicBezTo>
                  <a:cubicBezTo>
                    <a:pt x="6873" y="9349"/>
                    <a:pt x="8631" y="7200"/>
                    <a:pt x="10800" y="7200"/>
                  </a:cubicBezTo>
                  <a:cubicBezTo>
                    <a:pt x="12969" y="7200"/>
                    <a:pt x="14727" y="9349"/>
                    <a:pt x="14727" y="12000"/>
                  </a:cubicBezTo>
                  <a:cubicBezTo>
                    <a:pt x="14727" y="14651"/>
                    <a:pt x="12969" y="16800"/>
                    <a:pt x="10800" y="16800"/>
                  </a:cubicBezTo>
                  <a:moveTo>
                    <a:pt x="10800" y="6000"/>
                  </a:moveTo>
                  <a:cubicBezTo>
                    <a:pt x="8088" y="6000"/>
                    <a:pt x="5891" y="8687"/>
                    <a:pt x="5891" y="12000"/>
                  </a:cubicBezTo>
                  <a:cubicBezTo>
                    <a:pt x="5891" y="15314"/>
                    <a:pt x="8088" y="18000"/>
                    <a:pt x="10800" y="18000"/>
                  </a:cubicBezTo>
                  <a:cubicBezTo>
                    <a:pt x="13512" y="18000"/>
                    <a:pt x="15709" y="15314"/>
                    <a:pt x="15709" y="12000"/>
                  </a:cubicBezTo>
                  <a:cubicBezTo>
                    <a:pt x="15709" y="8687"/>
                    <a:pt x="13512" y="6000"/>
                    <a:pt x="10800" y="6000"/>
                  </a:cubicBezTo>
                  <a:moveTo>
                    <a:pt x="10800" y="14400"/>
                  </a:moveTo>
                  <a:cubicBezTo>
                    <a:pt x="9716" y="14400"/>
                    <a:pt x="8836" y="13325"/>
                    <a:pt x="8836" y="12000"/>
                  </a:cubicBezTo>
                  <a:cubicBezTo>
                    <a:pt x="8836" y="10675"/>
                    <a:pt x="9716" y="9600"/>
                    <a:pt x="10800" y="9600"/>
                  </a:cubicBezTo>
                  <a:cubicBezTo>
                    <a:pt x="11884" y="9600"/>
                    <a:pt x="12764" y="10675"/>
                    <a:pt x="12764" y="12000"/>
                  </a:cubicBezTo>
                  <a:cubicBezTo>
                    <a:pt x="12764" y="13325"/>
                    <a:pt x="11884" y="14400"/>
                    <a:pt x="10800" y="14400"/>
                  </a:cubicBezTo>
                  <a:moveTo>
                    <a:pt x="10800" y="8400"/>
                  </a:moveTo>
                  <a:cubicBezTo>
                    <a:pt x="9173" y="8400"/>
                    <a:pt x="7855" y="10012"/>
                    <a:pt x="7855" y="12000"/>
                  </a:cubicBezTo>
                  <a:cubicBezTo>
                    <a:pt x="7855" y="13988"/>
                    <a:pt x="9173" y="15600"/>
                    <a:pt x="10800" y="15600"/>
                  </a:cubicBezTo>
                  <a:cubicBezTo>
                    <a:pt x="12426" y="15600"/>
                    <a:pt x="13745" y="13988"/>
                    <a:pt x="13745" y="12000"/>
                  </a:cubicBezTo>
                  <a:cubicBezTo>
                    <a:pt x="13745" y="10012"/>
                    <a:pt x="12426" y="8400"/>
                    <a:pt x="10800" y="8400"/>
                  </a:cubicBezTo>
                  <a:moveTo>
                    <a:pt x="8345" y="3600"/>
                  </a:moveTo>
                  <a:lnTo>
                    <a:pt x="13255" y="3600"/>
                  </a:lnTo>
                  <a:cubicBezTo>
                    <a:pt x="13526" y="3600"/>
                    <a:pt x="13745" y="3332"/>
                    <a:pt x="13745" y="3000"/>
                  </a:cubicBezTo>
                  <a:cubicBezTo>
                    <a:pt x="13745" y="2669"/>
                    <a:pt x="13526" y="2400"/>
                    <a:pt x="13255" y="2400"/>
                  </a:cubicBezTo>
                  <a:lnTo>
                    <a:pt x="8345" y="2400"/>
                  </a:lnTo>
                  <a:cubicBezTo>
                    <a:pt x="8074" y="2400"/>
                    <a:pt x="7855" y="2669"/>
                    <a:pt x="7855" y="3000"/>
                  </a:cubicBezTo>
                  <a:cubicBezTo>
                    <a:pt x="7855" y="3332"/>
                    <a:pt x="8074" y="3600"/>
                    <a:pt x="8345" y="3600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7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  <p:sp>
          <p:nvSpPr>
            <p:cNvPr id="201" name="Shape 2532"/>
            <p:cNvSpPr/>
            <p:nvPr/>
          </p:nvSpPr>
          <p:spPr>
            <a:xfrm>
              <a:off x="9087074" y="4115392"/>
              <a:ext cx="729178" cy="7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11291"/>
                  </a:moveTo>
                  <a:lnTo>
                    <a:pt x="18655" y="7364"/>
                  </a:lnTo>
                  <a:cubicBezTo>
                    <a:pt x="19739" y="7364"/>
                    <a:pt x="20618" y="8243"/>
                    <a:pt x="20618" y="9327"/>
                  </a:cubicBezTo>
                  <a:cubicBezTo>
                    <a:pt x="20618" y="10412"/>
                    <a:pt x="19739" y="11291"/>
                    <a:pt x="18655" y="11291"/>
                  </a:cubicBezTo>
                  <a:moveTo>
                    <a:pt x="17673" y="17182"/>
                  </a:moveTo>
                  <a:cubicBezTo>
                    <a:pt x="17673" y="17453"/>
                    <a:pt x="17453" y="17673"/>
                    <a:pt x="17182" y="17673"/>
                  </a:cubicBezTo>
                  <a:cubicBezTo>
                    <a:pt x="16911" y="17673"/>
                    <a:pt x="16691" y="17453"/>
                    <a:pt x="16691" y="17182"/>
                  </a:cubicBezTo>
                  <a:lnTo>
                    <a:pt x="16691" y="1473"/>
                  </a:lnTo>
                  <a:cubicBezTo>
                    <a:pt x="16691" y="1202"/>
                    <a:pt x="16911" y="982"/>
                    <a:pt x="17182" y="982"/>
                  </a:cubicBezTo>
                  <a:cubicBezTo>
                    <a:pt x="17453" y="982"/>
                    <a:pt x="17673" y="1202"/>
                    <a:pt x="17673" y="1473"/>
                  </a:cubicBezTo>
                  <a:cubicBezTo>
                    <a:pt x="17673" y="1473"/>
                    <a:pt x="17673" y="17182"/>
                    <a:pt x="17673" y="17182"/>
                  </a:cubicBezTo>
                  <a:close/>
                  <a:moveTo>
                    <a:pt x="15709" y="15780"/>
                  </a:moveTo>
                  <a:lnTo>
                    <a:pt x="8836" y="13718"/>
                  </a:lnTo>
                  <a:lnTo>
                    <a:pt x="8836" y="4937"/>
                  </a:lnTo>
                  <a:lnTo>
                    <a:pt x="15709" y="2875"/>
                  </a:lnTo>
                  <a:cubicBezTo>
                    <a:pt x="15709" y="2875"/>
                    <a:pt x="15709" y="15780"/>
                    <a:pt x="15709" y="15780"/>
                  </a:cubicBezTo>
                  <a:close/>
                  <a:moveTo>
                    <a:pt x="9479" y="19636"/>
                  </a:moveTo>
                  <a:lnTo>
                    <a:pt x="9697" y="20618"/>
                  </a:lnTo>
                  <a:lnTo>
                    <a:pt x="6775" y="20618"/>
                  </a:lnTo>
                  <a:lnTo>
                    <a:pt x="6558" y="19636"/>
                  </a:lnTo>
                  <a:cubicBezTo>
                    <a:pt x="6558" y="19636"/>
                    <a:pt x="9479" y="19636"/>
                    <a:pt x="9479" y="19636"/>
                  </a:cubicBezTo>
                  <a:close/>
                  <a:moveTo>
                    <a:pt x="6339" y="18655"/>
                  </a:moveTo>
                  <a:lnTo>
                    <a:pt x="5356" y="14232"/>
                  </a:lnTo>
                  <a:lnTo>
                    <a:pt x="8176" y="14545"/>
                  </a:lnTo>
                  <a:lnTo>
                    <a:pt x="8360" y="14600"/>
                  </a:lnTo>
                  <a:lnTo>
                    <a:pt x="9260" y="18655"/>
                  </a:lnTo>
                  <a:cubicBezTo>
                    <a:pt x="9260" y="18655"/>
                    <a:pt x="6339" y="18655"/>
                    <a:pt x="6339" y="18655"/>
                  </a:cubicBezTo>
                  <a:close/>
                  <a:moveTo>
                    <a:pt x="982" y="12764"/>
                  </a:moveTo>
                  <a:lnTo>
                    <a:pt x="982" y="10800"/>
                  </a:lnTo>
                  <a:lnTo>
                    <a:pt x="3436" y="10800"/>
                  </a:lnTo>
                  <a:cubicBezTo>
                    <a:pt x="3707" y="10800"/>
                    <a:pt x="3927" y="10581"/>
                    <a:pt x="3927" y="10309"/>
                  </a:cubicBezTo>
                  <a:cubicBezTo>
                    <a:pt x="3927" y="10038"/>
                    <a:pt x="3707" y="9818"/>
                    <a:pt x="3436" y="9818"/>
                  </a:cubicBezTo>
                  <a:lnTo>
                    <a:pt x="982" y="9818"/>
                  </a:lnTo>
                  <a:lnTo>
                    <a:pt x="982" y="8836"/>
                  </a:lnTo>
                  <a:lnTo>
                    <a:pt x="2455" y="8836"/>
                  </a:lnTo>
                  <a:cubicBezTo>
                    <a:pt x="2725" y="8836"/>
                    <a:pt x="2945" y="8617"/>
                    <a:pt x="2945" y="8345"/>
                  </a:cubicBezTo>
                  <a:cubicBezTo>
                    <a:pt x="2945" y="8075"/>
                    <a:pt x="2725" y="7855"/>
                    <a:pt x="2455" y="7855"/>
                  </a:cubicBezTo>
                  <a:lnTo>
                    <a:pt x="982" y="7855"/>
                  </a:lnTo>
                  <a:lnTo>
                    <a:pt x="982" y="5891"/>
                  </a:lnTo>
                  <a:lnTo>
                    <a:pt x="7855" y="5128"/>
                  </a:lnTo>
                  <a:lnTo>
                    <a:pt x="7855" y="13528"/>
                  </a:lnTo>
                  <a:cubicBezTo>
                    <a:pt x="7855" y="13528"/>
                    <a:pt x="982" y="12764"/>
                    <a:pt x="982" y="12764"/>
                  </a:cubicBezTo>
                  <a:close/>
                  <a:moveTo>
                    <a:pt x="18655" y="6382"/>
                  </a:moveTo>
                  <a:lnTo>
                    <a:pt x="18655" y="1473"/>
                  </a:lnTo>
                  <a:cubicBezTo>
                    <a:pt x="18655" y="659"/>
                    <a:pt x="17995" y="0"/>
                    <a:pt x="17182" y="0"/>
                  </a:cubicBezTo>
                  <a:cubicBezTo>
                    <a:pt x="16368" y="0"/>
                    <a:pt x="15709" y="659"/>
                    <a:pt x="15709" y="1473"/>
                  </a:cubicBezTo>
                  <a:lnTo>
                    <a:pt x="15709" y="1850"/>
                  </a:lnTo>
                  <a:lnTo>
                    <a:pt x="8175" y="4110"/>
                  </a:lnTo>
                  <a:lnTo>
                    <a:pt x="982" y="4909"/>
                  </a:lnTo>
                  <a:cubicBezTo>
                    <a:pt x="440" y="4909"/>
                    <a:pt x="0" y="5349"/>
                    <a:pt x="0" y="5891"/>
                  </a:cubicBezTo>
                  <a:lnTo>
                    <a:pt x="0" y="12764"/>
                  </a:lnTo>
                  <a:cubicBezTo>
                    <a:pt x="0" y="13306"/>
                    <a:pt x="440" y="13745"/>
                    <a:pt x="982" y="13745"/>
                  </a:cubicBezTo>
                  <a:lnTo>
                    <a:pt x="4325" y="14117"/>
                  </a:lnTo>
                  <a:lnTo>
                    <a:pt x="5903" y="21216"/>
                  </a:lnTo>
                  <a:lnTo>
                    <a:pt x="5912" y="21214"/>
                  </a:lnTo>
                  <a:cubicBezTo>
                    <a:pt x="5961" y="21433"/>
                    <a:pt x="6148" y="21600"/>
                    <a:pt x="6382" y="21600"/>
                  </a:cubicBezTo>
                  <a:lnTo>
                    <a:pt x="10309" y="21600"/>
                  </a:lnTo>
                  <a:cubicBezTo>
                    <a:pt x="10580" y="21600"/>
                    <a:pt x="10800" y="21381"/>
                    <a:pt x="10800" y="21109"/>
                  </a:cubicBezTo>
                  <a:cubicBezTo>
                    <a:pt x="10800" y="21072"/>
                    <a:pt x="10787" y="21039"/>
                    <a:pt x="10779" y="21005"/>
                  </a:cubicBezTo>
                  <a:lnTo>
                    <a:pt x="10788" y="21003"/>
                  </a:lnTo>
                  <a:lnTo>
                    <a:pt x="9437" y="14923"/>
                  </a:lnTo>
                  <a:lnTo>
                    <a:pt x="15709" y="16805"/>
                  </a:lnTo>
                  <a:lnTo>
                    <a:pt x="15709" y="17182"/>
                  </a:lnTo>
                  <a:cubicBezTo>
                    <a:pt x="15709" y="17995"/>
                    <a:pt x="16368" y="18655"/>
                    <a:pt x="17182" y="18655"/>
                  </a:cubicBezTo>
                  <a:cubicBezTo>
                    <a:pt x="17995" y="18655"/>
                    <a:pt x="18655" y="17995"/>
                    <a:pt x="18655" y="17182"/>
                  </a:cubicBezTo>
                  <a:lnTo>
                    <a:pt x="18655" y="12273"/>
                  </a:lnTo>
                  <a:cubicBezTo>
                    <a:pt x="20281" y="12273"/>
                    <a:pt x="21600" y="10954"/>
                    <a:pt x="21600" y="9327"/>
                  </a:cubicBezTo>
                  <a:cubicBezTo>
                    <a:pt x="21600" y="7701"/>
                    <a:pt x="20281" y="6382"/>
                    <a:pt x="18655" y="6382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7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  <p:sp>
          <p:nvSpPr>
            <p:cNvPr id="202" name="Shape 2539"/>
            <p:cNvSpPr/>
            <p:nvPr/>
          </p:nvSpPr>
          <p:spPr>
            <a:xfrm>
              <a:off x="13014882" y="4115392"/>
              <a:ext cx="729178" cy="7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19636"/>
                  </a:moveTo>
                  <a:cubicBezTo>
                    <a:pt x="12764" y="20178"/>
                    <a:pt x="12324" y="20618"/>
                    <a:pt x="11782" y="20618"/>
                  </a:cubicBezTo>
                  <a:lnTo>
                    <a:pt x="9818" y="20618"/>
                  </a:lnTo>
                  <a:cubicBezTo>
                    <a:pt x="9276" y="20618"/>
                    <a:pt x="8836" y="20178"/>
                    <a:pt x="8836" y="19636"/>
                  </a:cubicBezTo>
                  <a:lnTo>
                    <a:pt x="8836" y="17673"/>
                  </a:lnTo>
                  <a:cubicBezTo>
                    <a:pt x="8836" y="17131"/>
                    <a:pt x="9276" y="16691"/>
                    <a:pt x="9818" y="16691"/>
                  </a:cubicBezTo>
                  <a:lnTo>
                    <a:pt x="11782" y="16691"/>
                  </a:lnTo>
                  <a:cubicBezTo>
                    <a:pt x="12324" y="16691"/>
                    <a:pt x="12764" y="17131"/>
                    <a:pt x="12764" y="17673"/>
                  </a:cubicBezTo>
                  <a:cubicBezTo>
                    <a:pt x="12764" y="17673"/>
                    <a:pt x="12764" y="19636"/>
                    <a:pt x="12764" y="19636"/>
                  </a:cubicBezTo>
                  <a:close/>
                  <a:moveTo>
                    <a:pt x="11782" y="15709"/>
                  </a:moveTo>
                  <a:lnTo>
                    <a:pt x="9818" y="15709"/>
                  </a:lnTo>
                  <a:cubicBezTo>
                    <a:pt x="8734" y="15709"/>
                    <a:pt x="7855" y="16588"/>
                    <a:pt x="7855" y="17673"/>
                  </a:cubicBezTo>
                  <a:lnTo>
                    <a:pt x="7855" y="19636"/>
                  </a:lnTo>
                  <a:cubicBezTo>
                    <a:pt x="7855" y="20721"/>
                    <a:pt x="8734" y="21600"/>
                    <a:pt x="9818" y="21600"/>
                  </a:cubicBezTo>
                  <a:lnTo>
                    <a:pt x="11782" y="21600"/>
                  </a:lnTo>
                  <a:cubicBezTo>
                    <a:pt x="12866" y="21600"/>
                    <a:pt x="13745" y="20721"/>
                    <a:pt x="13745" y="19636"/>
                  </a:cubicBezTo>
                  <a:lnTo>
                    <a:pt x="13745" y="17673"/>
                  </a:lnTo>
                  <a:cubicBezTo>
                    <a:pt x="13745" y="16588"/>
                    <a:pt x="12866" y="15709"/>
                    <a:pt x="11782" y="157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cubicBezTo>
                    <a:pt x="17131" y="20618"/>
                    <a:pt x="16691" y="20178"/>
                    <a:pt x="16691" y="19636"/>
                  </a:cubicBezTo>
                  <a:lnTo>
                    <a:pt x="16691" y="17673"/>
                  </a:lnTo>
                  <a:cubicBezTo>
                    <a:pt x="16691" y="17131"/>
                    <a:pt x="17131" y="16691"/>
                    <a:pt x="17673" y="16691"/>
                  </a:cubicBezTo>
                  <a:lnTo>
                    <a:pt x="19636" y="16691"/>
                  </a:lnTo>
                  <a:cubicBezTo>
                    <a:pt x="20178" y="16691"/>
                    <a:pt x="20618" y="17131"/>
                    <a:pt x="20618" y="17673"/>
                  </a:cubicBezTo>
                  <a:cubicBezTo>
                    <a:pt x="20618" y="17673"/>
                    <a:pt x="20618" y="19636"/>
                    <a:pt x="20618" y="19636"/>
                  </a:cubicBezTo>
                  <a:close/>
                  <a:moveTo>
                    <a:pt x="19636" y="15709"/>
                  </a:moveTo>
                  <a:lnTo>
                    <a:pt x="17673" y="15709"/>
                  </a:lnTo>
                  <a:cubicBezTo>
                    <a:pt x="16588" y="15709"/>
                    <a:pt x="15709" y="16588"/>
                    <a:pt x="15709" y="17673"/>
                  </a:cubicBezTo>
                  <a:lnTo>
                    <a:pt x="15709" y="19636"/>
                  </a:lnTo>
                  <a:cubicBezTo>
                    <a:pt x="15709" y="20721"/>
                    <a:pt x="16588" y="21600"/>
                    <a:pt x="17673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7673"/>
                  </a:lnTo>
                  <a:cubicBezTo>
                    <a:pt x="21600" y="16588"/>
                    <a:pt x="20721" y="15709"/>
                    <a:pt x="19636" y="15709"/>
                  </a:cubicBezTo>
                  <a:moveTo>
                    <a:pt x="4909" y="19636"/>
                  </a:moveTo>
                  <a:cubicBezTo>
                    <a:pt x="4909" y="20178"/>
                    <a:pt x="4469" y="20618"/>
                    <a:pt x="3927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7673"/>
                  </a:lnTo>
                  <a:cubicBezTo>
                    <a:pt x="982" y="17131"/>
                    <a:pt x="1422" y="16691"/>
                    <a:pt x="1964" y="16691"/>
                  </a:cubicBezTo>
                  <a:lnTo>
                    <a:pt x="3927" y="16691"/>
                  </a:lnTo>
                  <a:cubicBezTo>
                    <a:pt x="4469" y="16691"/>
                    <a:pt x="4909" y="17131"/>
                    <a:pt x="4909" y="17673"/>
                  </a:cubicBezTo>
                  <a:cubicBezTo>
                    <a:pt x="4909" y="17673"/>
                    <a:pt x="4909" y="19636"/>
                    <a:pt x="4909" y="19636"/>
                  </a:cubicBezTo>
                  <a:close/>
                  <a:moveTo>
                    <a:pt x="3927" y="15709"/>
                  </a:moveTo>
                  <a:lnTo>
                    <a:pt x="1964" y="15709"/>
                  </a:lnTo>
                  <a:cubicBezTo>
                    <a:pt x="879" y="15709"/>
                    <a:pt x="0" y="16588"/>
                    <a:pt x="0" y="17673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3927" y="21600"/>
                  </a:lnTo>
                  <a:cubicBezTo>
                    <a:pt x="5012" y="21600"/>
                    <a:pt x="5891" y="20721"/>
                    <a:pt x="5891" y="19636"/>
                  </a:cubicBezTo>
                  <a:lnTo>
                    <a:pt x="5891" y="17673"/>
                  </a:lnTo>
                  <a:cubicBezTo>
                    <a:pt x="5891" y="16588"/>
                    <a:pt x="5012" y="15709"/>
                    <a:pt x="3927" y="15709"/>
                  </a:cubicBezTo>
                  <a:moveTo>
                    <a:pt x="2945" y="14727"/>
                  </a:moveTo>
                  <a:cubicBezTo>
                    <a:pt x="3217" y="14727"/>
                    <a:pt x="3436" y="14507"/>
                    <a:pt x="3436" y="14236"/>
                  </a:cubicBezTo>
                  <a:lnTo>
                    <a:pt x="3436" y="10800"/>
                  </a:lnTo>
                  <a:lnTo>
                    <a:pt x="10309" y="10800"/>
                  </a:lnTo>
                  <a:lnTo>
                    <a:pt x="10309" y="14236"/>
                  </a:lnTo>
                  <a:cubicBezTo>
                    <a:pt x="10309" y="14507"/>
                    <a:pt x="10529" y="14727"/>
                    <a:pt x="10800" y="14727"/>
                  </a:cubicBezTo>
                  <a:cubicBezTo>
                    <a:pt x="11071" y="14727"/>
                    <a:pt x="11291" y="14507"/>
                    <a:pt x="11291" y="14236"/>
                  </a:cubicBezTo>
                  <a:lnTo>
                    <a:pt x="11291" y="10800"/>
                  </a:lnTo>
                  <a:lnTo>
                    <a:pt x="18164" y="10800"/>
                  </a:lnTo>
                  <a:lnTo>
                    <a:pt x="18164" y="14236"/>
                  </a:lnTo>
                  <a:cubicBezTo>
                    <a:pt x="18164" y="14507"/>
                    <a:pt x="18384" y="14727"/>
                    <a:pt x="18655" y="14727"/>
                  </a:cubicBezTo>
                  <a:cubicBezTo>
                    <a:pt x="18926" y="14727"/>
                    <a:pt x="19145" y="14507"/>
                    <a:pt x="19145" y="14236"/>
                  </a:cubicBezTo>
                  <a:lnTo>
                    <a:pt x="19145" y="10309"/>
                  </a:lnTo>
                  <a:cubicBezTo>
                    <a:pt x="19145" y="10038"/>
                    <a:pt x="18926" y="9818"/>
                    <a:pt x="18655" y="9818"/>
                  </a:cubicBezTo>
                  <a:lnTo>
                    <a:pt x="11291" y="9818"/>
                  </a:lnTo>
                  <a:lnTo>
                    <a:pt x="11291" y="7364"/>
                  </a:lnTo>
                  <a:cubicBezTo>
                    <a:pt x="11291" y="7093"/>
                    <a:pt x="11071" y="6873"/>
                    <a:pt x="10800" y="6873"/>
                  </a:cubicBezTo>
                  <a:cubicBezTo>
                    <a:pt x="10529" y="6873"/>
                    <a:pt x="10309" y="7093"/>
                    <a:pt x="10309" y="7364"/>
                  </a:cubicBezTo>
                  <a:lnTo>
                    <a:pt x="10309" y="9818"/>
                  </a:lnTo>
                  <a:lnTo>
                    <a:pt x="2945" y="9818"/>
                  </a:lnTo>
                  <a:cubicBezTo>
                    <a:pt x="2674" y="9818"/>
                    <a:pt x="2455" y="10038"/>
                    <a:pt x="2455" y="10309"/>
                  </a:cubicBezTo>
                  <a:lnTo>
                    <a:pt x="2455" y="14236"/>
                  </a:lnTo>
                  <a:cubicBezTo>
                    <a:pt x="2455" y="14507"/>
                    <a:pt x="2674" y="14727"/>
                    <a:pt x="2945" y="14727"/>
                  </a:cubicBezTo>
                  <a:moveTo>
                    <a:pt x="8836" y="1964"/>
                  </a:moveTo>
                  <a:cubicBezTo>
                    <a:pt x="8836" y="1422"/>
                    <a:pt x="9276" y="982"/>
                    <a:pt x="9818" y="982"/>
                  </a:cubicBezTo>
                  <a:lnTo>
                    <a:pt x="11782" y="982"/>
                  </a:lnTo>
                  <a:cubicBezTo>
                    <a:pt x="12324" y="982"/>
                    <a:pt x="12764" y="1422"/>
                    <a:pt x="12764" y="1964"/>
                  </a:cubicBezTo>
                  <a:lnTo>
                    <a:pt x="12764" y="3927"/>
                  </a:lnTo>
                  <a:cubicBezTo>
                    <a:pt x="12764" y="4469"/>
                    <a:pt x="12324" y="4909"/>
                    <a:pt x="11782" y="4909"/>
                  </a:cubicBezTo>
                  <a:lnTo>
                    <a:pt x="9818" y="4909"/>
                  </a:lnTo>
                  <a:cubicBezTo>
                    <a:pt x="9276" y="4909"/>
                    <a:pt x="8836" y="4469"/>
                    <a:pt x="8836" y="3927"/>
                  </a:cubicBezTo>
                  <a:cubicBezTo>
                    <a:pt x="8836" y="3927"/>
                    <a:pt x="8836" y="1964"/>
                    <a:pt x="8836" y="1964"/>
                  </a:cubicBezTo>
                  <a:close/>
                  <a:moveTo>
                    <a:pt x="9818" y="5891"/>
                  </a:moveTo>
                  <a:lnTo>
                    <a:pt x="11782" y="5891"/>
                  </a:lnTo>
                  <a:cubicBezTo>
                    <a:pt x="12866" y="5891"/>
                    <a:pt x="13745" y="5012"/>
                    <a:pt x="13745" y="3927"/>
                  </a:cubicBezTo>
                  <a:lnTo>
                    <a:pt x="13745" y="1964"/>
                  </a:lnTo>
                  <a:cubicBezTo>
                    <a:pt x="13745" y="879"/>
                    <a:pt x="12866" y="0"/>
                    <a:pt x="11782" y="0"/>
                  </a:cubicBezTo>
                  <a:lnTo>
                    <a:pt x="9818" y="0"/>
                  </a:lnTo>
                  <a:cubicBezTo>
                    <a:pt x="8734" y="0"/>
                    <a:pt x="7855" y="879"/>
                    <a:pt x="7855" y="1964"/>
                  </a:cubicBezTo>
                  <a:lnTo>
                    <a:pt x="7855" y="3927"/>
                  </a:lnTo>
                  <a:cubicBezTo>
                    <a:pt x="7855" y="5012"/>
                    <a:pt x="8734" y="5891"/>
                    <a:pt x="9818" y="5891"/>
                  </a:cubicBezTo>
                </a:path>
              </a:pathLst>
            </a:custGeom>
            <a:solidFill>
              <a:srgbClr val="323B43"/>
            </a:solidFill>
            <a:ln w="12700">
              <a:miter lim="400000"/>
            </a:ln>
          </p:spPr>
          <p:txBody>
            <a:bodyPr lIns="36576" tIns="36576" rIns="36576" bIns="36576" anchor="ctr"/>
            <a:lstStyle/>
            <a:p>
              <a:pPr marL="0" marR="0" lvl="0" indent="0" algn="ctr" defTabSz="43878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Gill Sans"/>
              </a:endParaRPr>
            </a:p>
          </p:txBody>
        </p:sp>
      </p:grpSp>
      <p:sp>
        <p:nvSpPr>
          <p:cNvPr id="203" name="矩形 202"/>
          <p:cNvSpPr/>
          <p:nvPr/>
        </p:nvSpPr>
        <p:spPr>
          <a:xfrm>
            <a:off x="3242298" y="10079155"/>
            <a:ext cx="5444502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范围管理</a:t>
            </a:r>
            <a:endParaRPr lang="en-US" altLang="zh-CN" sz="32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收集需求、定义范围、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确认范围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 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5783251" y="7329307"/>
            <a:ext cx="5444502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进度管理</a:t>
            </a:r>
            <a:endParaRPr lang="en-US" altLang="zh-CN" sz="32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阶段任务、阶段检查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12020727" y="10079155"/>
            <a:ext cx="5444502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风险管理</a:t>
            </a:r>
            <a:endParaRPr lang="en-US" altLang="zh-CN" sz="32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规划风险、识别风险、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控制风险</a:t>
            </a:r>
          </a:p>
        </p:txBody>
      </p:sp>
      <p:sp>
        <p:nvSpPr>
          <p:cNvPr id="206" name="矩形 205"/>
          <p:cNvSpPr/>
          <p:nvPr/>
        </p:nvSpPr>
        <p:spPr>
          <a:xfrm>
            <a:off x="16835173" y="7329307"/>
            <a:ext cx="544450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沟通管理</a:t>
            </a:r>
            <a:endParaRPr lang="en-US" altLang="zh-CN" sz="36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管理沟通、控制沟通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54300" y="5164838"/>
            <a:ext cx="3594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</a:rPr>
              <a:t>项目进度管理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682105" y="5136263"/>
            <a:ext cx="3594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</a:rPr>
              <a:t>项目风险管理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786110" y="5107688"/>
            <a:ext cx="35941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</a:rPr>
              <a:t>项目沟通管理</a:t>
            </a:r>
          </a:p>
        </p:txBody>
      </p:sp>
    </p:spTree>
  </p:cSld>
  <p:clrMapOvr>
    <a:masterClrMapping/>
  </p:clrMapOvr>
  <p:transition spd="slow" advClick="0" advTm="60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3" grpId="0"/>
          <p:bldP spid="204" grpId="0"/>
          <p:bldP spid="205" grpId="0"/>
          <p:bldP spid="206" grpId="0"/>
          <p:bldP spid="3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10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3" grpId="0"/>
          <p:bldP spid="204" grpId="0"/>
          <p:bldP spid="205" grpId="0"/>
          <p:bldP spid="206" grpId="0"/>
          <p:bldP spid="3" grpId="0"/>
          <p:bldP spid="4" grpId="0"/>
          <p:bldP spid="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5" name="组合 2"/>
          <p:cNvGrpSpPr/>
          <p:nvPr/>
        </p:nvGrpSpPr>
        <p:grpSpPr>
          <a:xfrm>
            <a:off x="333375" y="304800"/>
            <a:ext cx="1530350" cy="1490980"/>
            <a:chOff x="0" y="0"/>
            <a:chExt cx="3704266" cy="3693405"/>
          </a:xfrm>
        </p:grpSpPr>
        <p:sp>
          <p:nvSpPr>
            <p:cNvPr id="44038" name="菱形 1"/>
            <p:cNvSpPr/>
            <p:nvPr/>
          </p:nvSpPr>
          <p:spPr>
            <a:xfrm>
              <a:off x="969264" y="0"/>
              <a:ext cx="1746119" cy="1746119"/>
            </a:xfrm>
            <a:prstGeom prst="diamond">
              <a:avLst/>
            </a:prstGeom>
            <a:solidFill>
              <a:srgbClr val="1C2E48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39" name="菱形 5"/>
            <p:cNvSpPr/>
            <p:nvPr/>
          </p:nvSpPr>
          <p:spPr>
            <a:xfrm>
              <a:off x="0" y="973643"/>
              <a:ext cx="1746119" cy="1746119"/>
            </a:xfrm>
            <a:prstGeom prst="diamond">
              <a:avLst/>
            </a:prstGeom>
            <a:solidFill>
              <a:srgbClr val="2C3441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40" name="菱形 6"/>
            <p:cNvSpPr/>
            <p:nvPr/>
          </p:nvSpPr>
          <p:spPr>
            <a:xfrm>
              <a:off x="969264" y="1947286"/>
              <a:ext cx="1746119" cy="1746119"/>
            </a:xfrm>
            <a:prstGeom prst="diamond">
              <a:avLst/>
            </a:prstGeom>
            <a:solidFill>
              <a:srgbClr val="225F74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041" name="菱形 7"/>
            <p:cNvSpPr/>
            <p:nvPr/>
          </p:nvSpPr>
          <p:spPr>
            <a:xfrm>
              <a:off x="1958147" y="973643"/>
              <a:ext cx="1746119" cy="1746119"/>
            </a:xfrm>
            <a:prstGeom prst="diamond">
              <a:avLst/>
            </a:prstGeom>
            <a:solidFill>
              <a:srgbClr val="007BC6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"/>
          <p:cNvGrpSpPr/>
          <p:nvPr/>
        </p:nvGrpSpPr>
        <p:grpSpPr>
          <a:xfrm>
            <a:off x="17757775" y="7657465"/>
            <a:ext cx="5048885" cy="4951730"/>
            <a:chOff x="0" y="0"/>
            <a:chExt cx="3704266" cy="3693405"/>
          </a:xfrm>
        </p:grpSpPr>
        <p:sp>
          <p:nvSpPr>
            <p:cNvPr id="31" name="菱形 1"/>
            <p:cNvSpPr/>
            <p:nvPr/>
          </p:nvSpPr>
          <p:spPr>
            <a:xfrm>
              <a:off x="969264" y="0"/>
              <a:ext cx="1746119" cy="1746119"/>
            </a:xfrm>
            <a:prstGeom prst="diamond">
              <a:avLst/>
            </a:prstGeom>
            <a:solidFill>
              <a:srgbClr val="1C2E48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菱形 5"/>
            <p:cNvSpPr/>
            <p:nvPr/>
          </p:nvSpPr>
          <p:spPr>
            <a:xfrm>
              <a:off x="0" y="973643"/>
              <a:ext cx="1746119" cy="1746119"/>
            </a:xfrm>
            <a:prstGeom prst="diamond">
              <a:avLst/>
            </a:prstGeom>
            <a:solidFill>
              <a:srgbClr val="2C3441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菱形 6"/>
            <p:cNvSpPr/>
            <p:nvPr/>
          </p:nvSpPr>
          <p:spPr>
            <a:xfrm>
              <a:off x="969264" y="1947286"/>
              <a:ext cx="1746119" cy="1746119"/>
            </a:xfrm>
            <a:prstGeom prst="diamond">
              <a:avLst/>
            </a:prstGeom>
            <a:solidFill>
              <a:srgbClr val="225F74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菱形 7"/>
            <p:cNvSpPr/>
            <p:nvPr/>
          </p:nvSpPr>
          <p:spPr>
            <a:xfrm>
              <a:off x="1958147" y="973643"/>
              <a:ext cx="1746119" cy="1746119"/>
            </a:xfrm>
            <a:prstGeom prst="diamond">
              <a:avLst/>
            </a:prstGeom>
            <a:solidFill>
              <a:srgbClr val="007BC6"/>
            </a:solidFill>
            <a:ln w="9525">
              <a:noFill/>
            </a:ln>
          </p:spPr>
          <p:txBody>
            <a:bodyPr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6" name="TextBox 13"/>
          <p:cNvSpPr txBox="1"/>
          <p:nvPr/>
        </p:nvSpPr>
        <p:spPr>
          <a:xfrm>
            <a:off x="2306722" y="774696"/>
            <a:ext cx="86677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300">
              <a:lnSpc>
                <a:spcPct val="150000"/>
              </a:lnSpc>
            </a:pPr>
            <a:r>
              <a:rPr lang="zh-CN" altLang="en-US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范围管理</a:t>
            </a:r>
            <a:endParaRPr lang="zh-CN" altLang="en-US" sz="54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2306955" y="2840990"/>
            <a:ext cx="15451455" cy="7847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收集需求：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寻找需求，发现学生有学习单词的需求，且需求未得到完全满足，进行分析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讨论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48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作进一步调研，采用文件调查和用户访谈的形式。</a:t>
            </a:r>
          </a:p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定义范围：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通过调查，明确用户需求，确定产品方向，对产品方向进行界限划分；分解任务，逐层细化；</a:t>
            </a:r>
          </a:p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确认范围</a:t>
            </a:r>
            <a:r>
              <a:rPr lang="en-US" altLang="zh-CN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4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在任务进行过程中，检查阶段成果时，确认项目仍在定义范围内，并对细化过程进行进一步完善。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6000">
        <p:push/>
      </p:transition>
    </mc:Choice>
    <mc:Fallback xmlns="">
      <p:transition spd="slow" advClick="0" advTm="6000">
        <p:push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774806" y="2833198"/>
            <a:ext cx="10078508" cy="2971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如图，虽然小组在产品设计和制作阶段花费的时间最多，但在整个项目周期中占比并不大，主要时前期制定了详细的进度计划，使得项目进展较为顺利。</a:t>
            </a:r>
          </a:p>
        </p:txBody>
      </p:sp>
      <p:sp>
        <p:nvSpPr>
          <p:cNvPr id="8" name="Shape 2413"/>
          <p:cNvSpPr/>
          <p:nvPr/>
        </p:nvSpPr>
        <p:spPr>
          <a:xfrm>
            <a:off x="10505441" y="6353611"/>
            <a:ext cx="650033" cy="635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3" name="Shape 2465"/>
          <p:cNvSpPr/>
          <p:nvPr/>
        </p:nvSpPr>
        <p:spPr>
          <a:xfrm>
            <a:off x="10505403" y="3034466"/>
            <a:ext cx="650034" cy="649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36576" tIns="36576" rIns="36576" bIns="36576" anchor="ctr"/>
          <a:lstStyle/>
          <a:p>
            <a:pPr algn="ctr" defTabSz="438785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80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196" name="TextBox 13"/>
          <p:cNvSpPr txBox="1"/>
          <p:nvPr/>
        </p:nvSpPr>
        <p:spPr>
          <a:xfrm>
            <a:off x="1104667" y="232406"/>
            <a:ext cx="86677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300">
              <a:lnSpc>
                <a:spcPct val="150000"/>
              </a:lnSpc>
            </a:pPr>
            <a:r>
              <a:rPr lang="zh-CN" altLang="en-US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进度管理</a:t>
            </a:r>
            <a:endParaRPr lang="zh-CN" altLang="en-US" sz="54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608965" y="1997075"/>
          <a:ext cx="9706610" cy="8806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11774805" y="6265545"/>
            <a:ext cx="10078720" cy="360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进度把控</a:t>
            </a:r>
          </a:p>
          <a:p>
            <a:pPr marL="0" marR="0" lvl="0" indent="0" algn="just" defTabSz="912495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600" kern="10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zh-CN" altLang="zh-CN" sz="3600" b="1" kern="100" noProof="0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尽早规划，及时调整</a:t>
            </a:r>
            <a:r>
              <a:rPr lang="en-US" altLang="zh-CN" sz="3600" b="1" kern="100" noProof="0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zh-CN" altLang="en-US" sz="3600" b="1" kern="100" noProof="0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为每个</a:t>
            </a:r>
            <a:r>
              <a:rPr lang="zh-CN" altLang="zh-CN" sz="3600" b="1" kern="100" noProof="0" dirty="0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阶段任务设立截至提交日期；成员互相监督不拖延把控整个项目的工作进度。</a:t>
            </a:r>
            <a:endParaRPr kumimoji="0" lang="zh-CN" altLang="zh-CN" sz="3600" b="1" i="0" u="none" strike="noStrike" kern="10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kumimoji="0" lang="zh-CN" altLang="zh-CN" sz="3600" b="1" i="0" u="none" strike="noStrike" kern="10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:push/>
      </p:transition>
    </mc:Choice>
    <mc:Fallback xmlns="">
      <p:transition spd="slow" advClick="0" advTm="6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 bldLvl="0" animBg="1"/>
      <p:bldP spid="13" grpId="0" bldLvl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5" r="48746"/>
          <a:stretch>
            <a:fillRect/>
          </a:stretch>
        </p:blipFill>
        <p:spPr>
          <a:xfrm>
            <a:off x="-1361" y="0"/>
            <a:ext cx="9965736" cy="128016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9964377" y="0"/>
            <a:ext cx="1465623" cy="12801600"/>
            <a:chOff x="9964377" y="0"/>
            <a:chExt cx="1465623" cy="12801600"/>
          </a:xfrm>
        </p:grpSpPr>
        <p:sp>
          <p:nvSpPr>
            <p:cNvPr id="12" name="矩形 11"/>
            <p:cNvSpPr/>
            <p:nvPr/>
          </p:nvSpPr>
          <p:spPr>
            <a:xfrm>
              <a:off x="9964377" y="0"/>
              <a:ext cx="1465623" cy="12801600"/>
            </a:xfrm>
            <a:prstGeom prst="rect">
              <a:avLst/>
            </a:prstGeom>
            <a:solidFill>
              <a:srgbClr val="323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65300"/>
              <a:endParaRPr lang="zh-CN" altLang="en-US" sz="3475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91420" y="1586693"/>
              <a:ext cx="736600" cy="618537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3600" spc="600" dirty="0">
                  <a:solidFill>
                    <a:schemeClr val="bg1"/>
                  </a:solidFill>
                </a:rPr>
                <a:t>IT</a:t>
              </a:r>
              <a:r>
                <a:rPr lang="zh-CN" altLang="en-US" sz="3600" spc="600" dirty="0">
                  <a:solidFill>
                    <a:schemeClr val="bg1"/>
                  </a:solidFill>
                </a:rPr>
                <a:t>项目管理</a:t>
              </a:r>
            </a:p>
          </p:txBody>
        </p:sp>
      </p:grpSp>
      <p:sp>
        <p:nvSpPr>
          <p:cNvPr id="196" name="TextBox 13"/>
          <p:cNvSpPr txBox="1"/>
          <p:nvPr/>
        </p:nvSpPr>
        <p:spPr>
          <a:xfrm>
            <a:off x="11605662" y="620391"/>
            <a:ext cx="866779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765300">
              <a:lnSpc>
                <a:spcPct val="150000"/>
              </a:lnSpc>
            </a:pPr>
            <a:r>
              <a:rPr lang="zh-CN" altLang="en-US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风险管理</a:t>
            </a:r>
            <a:endParaRPr lang="zh-CN" altLang="en-US" sz="54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2219940" y="2592705"/>
            <a:ext cx="9553575" cy="6185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kern="1200" cap="none" spc="0" normalizeH="0" baseline="0" noProof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风险控制</a:t>
            </a: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主要能预测的风险就是，项目产品开发出现意外，所以从产品定位和功能设计时尽可能避免风险。</a:t>
            </a: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提前进入设计过程，为风险预留时间！</a:t>
            </a: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对项目文档进行监督管理。</a:t>
            </a:r>
          </a:p>
        </p:txBody>
      </p:sp>
    </p:spTree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3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0" y="2096"/>
            <a:ext cx="22862722" cy="71506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6200000">
            <a:off x="10699729" y="-10164365"/>
            <a:ext cx="1465623" cy="22860001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765300"/>
            <a:endParaRPr lang="zh-CN" altLang="en-US" sz="3475"/>
          </a:p>
        </p:txBody>
      </p:sp>
      <p:sp>
        <p:nvSpPr>
          <p:cNvPr id="4" name="文本框 3"/>
          <p:cNvSpPr txBox="1"/>
          <p:nvPr/>
        </p:nvSpPr>
        <p:spPr>
          <a:xfrm>
            <a:off x="9894570" y="819785"/>
            <a:ext cx="3590925" cy="8915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5200" b="1" spc="600" dirty="0">
                <a:solidFill>
                  <a:schemeClr val="bg1"/>
                </a:solidFill>
              </a:rPr>
              <a:t>沟通管理</a:t>
            </a:r>
          </a:p>
        </p:txBody>
      </p:sp>
      <p:sp>
        <p:nvSpPr>
          <p:cNvPr id="2" name="MH_Entry_1">
            <a:hlinkClick r:id="rId5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63750" y="5442585"/>
            <a:ext cx="5767705" cy="114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统一目标，细化分工</a:t>
            </a:r>
          </a:p>
        </p:txBody>
      </p:sp>
      <p:sp>
        <p:nvSpPr>
          <p:cNvPr id="18" name="MH_Entry_1">
            <a:hlinkClick r:id="rId5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179550" y="5414010"/>
            <a:ext cx="5767705" cy="114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沟通交流，互相激励</a:t>
            </a: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2035175" y="7381240"/>
            <a:ext cx="9553575" cy="483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统一项目目标，通过文档整理加深项目内容，同时沟通有助于</a:t>
            </a:r>
            <a:r>
              <a:rPr lang="en-US" altLang="zh-CN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头脑风暴</a:t>
            </a:r>
            <a:r>
              <a:rPr lang="en-US" altLang="zh-CN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，大家集思广益，设计出的产品才能有更好的质量。</a:t>
            </a: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细化分工，成员可以清楚的知道自己需要完成的工作内容，保障工作无死角。</a:t>
            </a: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2372340" y="6666865"/>
            <a:ext cx="9553575" cy="483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4400" kern="1200" cap="none" spc="0" normalizeH="0" baseline="0" noProof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44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加强成员间的沟通交流，方便工作的相互配合，减少由于沟通不当造成的不必要的麻烦。</a:t>
            </a:r>
          </a:p>
          <a:p>
            <a:pPr marR="0" algn="just" defTabSz="912495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kern="1200" cap="none" spc="0" normalizeH="0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互相激励，在一方面会有助于项目成果的质量，另一方面加深成员间的相互关系。</a:t>
            </a:r>
          </a:p>
        </p:txBody>
      </p:sp>
    </p:spTree>
  </p:cSld>
  <p:clrMapOvr>
    <a:masterClrMapping/>
  </p:clrMapOvr>
  <p:transition spd="slow" advClick="0" advTm="600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6157040" y="6795894"/>
            <a:ext cx="4381869" cy="43818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0"/>
          </a:p>
        </p:txBody>
      </p:sp>
      <p:sp>
        <p:nvSpPr>
          <p:cNvPr id="9" name="矩形 8"/>
          <p:cNvSpPr/>
          <p:nvPr/>
        </p:nvSpPr>
        <p:spPr>
          <a:xfrm rot="19300278" flipH="1">
            <a:off x="9054261" y="1645043"/>
            <a:ext cx="18130457" cy="1338484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0"/>
          </a:p>
        </p:txBody>
      </p:sp>
      <p:sp>
        <p:nvSpPr>
          <p:cNvPr id="2" name="矩形 1"/>
          <p:cNvSpPr/>
          <p:nvPr/>
        </p:nvSpPr>
        <p:spPr>
          <a:xfrm>
            <a:off x="9567491" y="7122985"/>
            <a:ext cx="12635656" cy="1717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567494" y="8986828"/>
            <a:ext cx="1263565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9572823" y="9133664"/>
            <a:ext cx="12630324" cy="5803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17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HELLO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:push/>
      </p:transition>
    </mc:Choice>
    <mc:Fallback xmlns="">
      <p:transition spd="slow" advClick="0" advTm="6000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3334161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</a:p>
        </p:txBody>
      </p:sp>
      <p:sp>
        <p:nvSpPr>
          <p:cNvPr id="8" name="矩形 7"/>
          <p:cNvSpPr/>
          <p:nvPr/>
        </p:nvSpPr>
        <p:spPr>
          <a:xfrm>
            <a:off x="11868386" y="4475106"/>
            <a:ext cx="9424071" cy="5811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选题阶段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组长组织了一次小徐会议，全组成员一起讨论项目选题。考虑到当前社会对人才英语水平的要求正逐步提高，市面上英语学习类的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种类繁多、质量参差，于是我们决定做一款英语学习类的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，主要针对英语学习中的听和说两部分。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86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3699914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</a:p>
        </p:txBody>
      </p:sp>
      <p:sp>
        <p:nvSpPr>
          <p:cNvPr id="8" name="矩形 7"/>
          <p:cNvSpPr/>
          <p:nvPr/>
        </p:nvSpPr>
        <p:spPr>
          <a:xfrm>
            <a:off x="11868386" y="4840859"/>
            <a:ext cx="9424071" cy="4149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规划阶段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小组成员共同完成了项目管理计划书。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制定该阶段（实习周）内完备的项目计划，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包括责任矩阵、项目进度表、项目交付物、项目风险管理计划等。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55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FA9CFB6-A9AD-48B2-B4FD-CFAB1D033E0C}"/>
              </a:ext>
            </a:extLst>
          </p:cNvPr>
          <p:cNvGraphicFramePr>
            <a:graphicFrameLocks noGrp="1"/>
          </p:cNvGraphicFramePr>
          <p:nvPr/>
        </p:nvGraphicFramePr>
        <p:xfrm>
          <a:off x="859487" y="1238861"/>
          <a:ext cx="7561518" cy="109687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494">
                  <a:extLst>
                    <a:ext uri="{9D8B030D-6E8A-4147-A177-3AD203B41FA5}">
                      <a16:colId xmlns:a16="http://schemas.microsoft.com/office/drawing/2014/main" val="2426773511"/>
                    </a:ext>
                  </a:extLst>
                </a:gridCol>
                <a:gridCol w="2065381">
                  <a:extLst>
                    <a:ext uri="{9D8B030D-6E8A-4147-A177-3AD203B41FA5}">
                      <a16:colId xmlns:a16="http://schemas.microsoft.com/office/drawing/2014/main" val="1618545081"/>
                    </a:ext>
                  </a:extLst>
                </a:gridCol>
                <a:gridCol w="904173">
                  <a:extLst>
                    <a:ext uri="{9D8B030D-6E8A-4147-A177-3AD203B41FA5}">
                      <a16:colId xmlns:a16="http://schemas.microsoft.com/office/drawing/2014/main" val="2143270623"/>
                    </a:ext>
                  </a:extLst>
                </a:gridCol>
                <a:gridCol w="905086">
                  <a:extLst>
                    <a:ext uri="{9D8B030D-6E8A-4147-A177-3AD203B41FA5}">
                      <a16:colId xmlns:a16="http://schemas.microsoft.com/office/drawing/2014/main" val="757072141"/>
                    </a:ext>
                  </a:extLst>
                </a:gridCol>
                <a:gridCol w="645318">
                  <a:extLst>
                    <a:ext uri="{9D8B030D-6E8A-4147-A177-3AD203B41FA5}">
                      <a16:colId xmlns:a16="http://schemas.microsoft.com/office/drawing/2014/main" val="2111840978"/>
                    </a:ext>
                  </a:extLst>
                </a:gridCol>
                <a:gridCol w="646229">
                  <a:extLst>
                    <a:ext uri="{9D8B030D-6E8A-4147-A177-3AD203B41FA5}">
                      <a16:colId xmlns:a16="http://schemas.microsoft.com/office/drawing/2014/main" val="3054587542"/>
                    </a:ext>
                  </a:extLst>
                </a:gridCol>
                <a:gridCol w="904173">
                  <a:extLst>
                    <a:ext uri="{9D8B030D-6E8A-4147-A177-3AD203B41FA5}">
                      <a16:colId xmlns:a16="http://schemas.microsoft.com/office/drawing/2014/main" val="3965689225"/>
                    </a:ext>
                  </a:extLst>
                </a:gridCol>
                <a:gridCol w="847664">
                  <a:extLst>
                    <a:ext uri="{9D8B030D-6E8A-4147-A177-3AD203B41FA5}">
                      <a16:colId xmlns:a16="http://schemas.microsoft.com/office/drawing/2014/main" val="173715816"/>
                    </a:ext>
                  </a:extLst>
                </a:gridCol>
              </a:tblGrid>
              <a:tr h="497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WBS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工作细目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程虎威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杨焯雅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卜郁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李昊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金双双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张红雨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2215286833"/>
                  </a:ext>
                </a:extLst>
              </a:tr>
              <a:tr h="382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Hello English APP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1772593052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立项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endParaRPr lang="zh-CN" sz="15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endParaRPr lang="zh-CN" sz="15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3591172089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1.1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召开项目启动会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3133820649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1.2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确定项目目标及分工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3323611969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1.3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编写项目管理计划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1895580685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需求分析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extLst>
                  <a:ext uri="{0D108BD9-81ED-4DB2-BD59-A6C34878D82A}">
                    <a16:rowId xmlns:a16="http://schemas.microsoft.com/office/drawing/2014/main" val="169562054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项目意义及市场分析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2140467530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用户需求调研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2815832801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2.2.1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软件开发人员调研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704976066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2.2.2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学生用户调研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412874856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2.3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内外部分析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772172213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原型设计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r>
                        <a:rPr lang="zh-CN" sz="1600" kern="0">
                          <a:effectLst/>
                        </a:rPr>
                        <a:t>　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  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72848017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功能设计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099006304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3.1.1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功能模块图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 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898644920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3.1.2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主界面功能设计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 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523173679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3.1.3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子界面功能设计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058974887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界面原型设计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2570132074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3.2.1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主要框架及模型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409942699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3.2.2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绘制界面原型线框图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156773848"/>
                  </a:ext>
                </a:extLst>
              </a:tr>
              <a:tr h="49778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3.2.2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统一界面风格</a:t>
                      </a:r>
                      <a:r>
                        <a:rPr lang="en-US" sz="1500" kern="0">
                          <a:effectLst/>
                        </a:rPr>
                        <a:t>logo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822419148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4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系统开发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4203498826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4.1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功能开发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endParaRPr lang="zh-CN" sz="15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725873653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4.2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数据库设计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737553355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5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系统运维及改进：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1836030677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5.1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系统试运行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2258397589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5.2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用户体验及反馈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4036975492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5.3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系统维护及改进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767556477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endParaRPr lang="zh-CN" sz="1500" kern="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文档整理与上传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50164555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500" kern="0">
                          <a:effectLst/>
                        </a:rPr>
                        <a:t>项目总结报告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86168969"/>
                  </a:ext>
                </a:extLst>
              </a:tr>
              <a:tr h="290758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 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500" kern="0">
                          <a:effectLst/>
                        </a:rPr>
                        <a:t>PPT</a:t>
                      </a:r>
                      <a:r>
                        <a:rPr lang="zh-CN" sz="1500" kern="0">
                          <a:effectLst/>
                        </a:rPr>
                        <a:t>制作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H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</a:t>
                      </a:r>
                      <a:endParaRPr lang="zh-CN" sz="15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</a:t>
                      </a:r>
                      <a:endParaRPr lang="zh-CN" sz="15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8439" marR="98439" marT="0" marB="0"/>
                </a:tc>
                <a:extLst>
                  <a:ext uri="{0D108BD9-81ED-4DB2-BD59-A6C34878D82A}">
                    <a16:rowId xmlns:a16="http://schemas.microsoft.com/office/drawing/2014/main" val="352291021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99E1320-3F4D-4774-A7A3-D237EE2B7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188" y="11284284"/>
            <a:ext cx="68082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主要责任，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次要责任，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H—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帮忙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：项目的每个阶段由主要负责人撰写项目相关文档和进度报告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：责任矩阵中只列出了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WBS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结构中的第一和第二级目标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7862EE-4678-435E-A839-A52DB104B669}"/>
              </a:ext>
            </a:extLst>
          </p:cNvPr>
          <p:cNvSpPr/>
          <p:nvPr/>
        </p:nvSpPr>
        <p:spPr>
          <a:xfrm>
            <a:off x="3780086" y="367773"/>
            <a:ext cx="1720320" cy="739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责任矩阵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EDBA96-3083-4038-B931-FFF12A2DEFF2}"/>
              </a:ext>
            </a:extLst>
          </p:cNvPr>
          <p:cNvSpPr/>
          <p:nvPr/>
        </p:nvSpPr>
        <p:spPr>
          <a:xfrm>
            <a:off x="12056806" y="3310306"/>
            <a:ext cx="8413954" cy="541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根据责任矩阵的内容可以总结出，项目经理负责分工和项目总文档的撰写，卜郁和李昊通负责需求报告，杨焯雅和金双双负责功能设计报告，原型开发大家每人负责一部分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并完成相应的用户手册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，再由程虎威负责连接，张红雨、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金双双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负责</a:t>
            </a:r>
            <a:r>
              <a:rPr lang="en-US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汇报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4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2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5310AA-289D-4D49-8E3C-B121D3A1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530944"/>
            <a:ext cx="19458953" cy="2845825"/>
          </a:xfrm>
          <a:prstGeom prst="rect">
            <a:avLst/>
          </a:prstGeom>
        </p:spPr>
      </p:pic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F6540CF6-D4D1-4EE1-BFD3-97984AC0B558}"/>
              </a:ext>
            </a:extLst>
          </p:cNvPr>
          <p:cNvGraphicFramePr>
            <a:graphicFrameLocks noGrp="1"/>
          </p:cNvGraphicFramePr>
          <p:nvPr/>
        </p:nvGraphicFramePr>
        <p:xfrm>
          <a:off x="648929" y="4491131"/>
          <a:ext cx="8913082" cy="33194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7151">
                  <a:extLst>
                    <a:ext uri="{9D8B030D-6E8A-4147-A177-3AD203B41FA5}">
                      <a16:colId xmlns:a16="http://schemas.microsoft.com/office/drawing/2014/main" val="2527184706"/>
                    </a:ext>
                  </a:extLst>
                </a:gridCol>
                <a:gridCol w="6525931">
                  <a:extLst>
                    <a:ext uri="{9D8B030D-6E8A-4147-A177-3AD203B41FA5}">
                      <a16:colId xmlns:a16="http://schemas.microsoft.com/office/drawing/2014/main" val="928184326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项目阶段名称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立项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/>
                </a:tc>
                <a:extLst>
                  <a:ext uri="{0D108BD9-81ED-4DB2-BD59-A6C34878D82A}">
                    <a16:rowId xmlns:a16="http://schemas.microsoft.com/office/drawing/2014/main" val="2048443511"/>
                  </a:ext>
                </a:extLst>
              </a:tr>
              <a:tr h="31099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项目阶段里程碑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2017/4/19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/>
                </a:tc>
                <a:extLst>
                  <a:ext uri="{0D108BD9-81ED-4DB2-BD59-A6C34878D82A}">
                    <a16:rowId xmlns:a16="http://schemas.microsoft.com/office/drawing/2014/main" val="1893561166"/>
                  </a:ext>
                </a:extLst>
              </a:tr>
              <a:tr h="166988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项目阶段描述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召开项目启动会议，讨论并确定项目选题。进行市场分析，规划项目前景，对成员激励。根据项目组成员时间和技能确定分工，项目组成员设计针对</a:t>
                      </a:r>
                      <a:r>
                        <a:rPr lang="en-US" sz="1800" kern="100" dirty="0">
                          <a:effectLst/>
                        </a:rPr>
                        <a:t>PPT</a:t>
                      </a:r>
                      <a:r>
                        <a:rPr lang="zh-CN" sz="1800" kern="100" dirty="0">
                          <a:effectLst/>
                        </a:rPr>
                        <a:t>公司、学生、上班族等采访的问题，合力完成项目管理计划书，最后项目经理对项目管理计划书整理汇总。 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/>
                </a:tc>
                <a:extLst>
                  <a:ext uri="{0D108BD9-81ED-4DB2-BD59-A6C34878D82A}">
                    <a16:rowId xmlns:a16="http://schemas.microsoft.com/office/drawing/2014/main" val="2971916357"/>
                  </a:ext>
                </a:extLst>
              </a:tr>
              <a:tr h="31099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项目阶段主要交付物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项目管理计划书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/>
                </a:tc>
                <a:extLst>
                  <a:ext uri="{0D108BD9-81ED-4DB2-BD59-A6C34878D82A}">
                    <a16:rowId xmlns:a16="http://schemas.microsoft.com/office/drawing/2014/main" val="59108972"/>
                  </a:ext>
                </a:extLst>
              </a:tr>
              <a:tr h="31099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交付物质量评审标准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管理计划书格式准确、内容全面、计划具有可行性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996" marR="111996" marT="0" marB="0"/>
                </a:tc>
                <a:extLst>
                  <a:ext uri="{0D108BD9-81ED-4DB2-BD59-A6C34878D82A}">
                    <a16:rowId xmlns:a16="http://schemas.microsoft.com/office/drawing/2014/main" val="415430398"/>
                  </a:ext>
                </a:extLst>
              </a:tr>
            </a:tbl>
          </a:graphicData>
        </a:graphic>
      </p:graphicFrame>
      <p:sp>
        <p:nvSpPr>
          <p:cNvPr id="19" name="Rectangle 3">
            <a:extLst>
              <a:ext uri="{FF2B5EF4-FFF2-40B4-BE49-F238E27FC236}">
                <a16:creationId xmlns:a16="http://schemas.microsoft.com/office/drawing/2014/main" id="{4D2384E4-1774-4EC9-849C-24C7108CB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30" y="3672340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第一阶段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D9DF6499-5536-490C-9C4B-120811B9C861}"/>
              </a:ext>
            </a:extLst>
          </p:cNvPr>
          <p:cNvGraphicFramePr>
            <a:graphicFrameLocks noGrp="1"/>
          </p:cNvGraphicFramePr>
          <p:nvPr/>
        </p:nvGraphicFramePr>
        <p:xfrm>
          <a:off x="648929" y="8606041"/>
          <a:ext cx="8246396" cy="3772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8596">
                  <a:extLst>
                    <a:ext uri="{9D8B030D-6E8A-4147-A177-3AD203B41FA5}">
                      <a16:colId xmlns:a16="http://schemas.microsoft.com/office/drawing/2014/main" val="584289236"/>
                    </a:ext>
                  </a:extLst>
                </a:gridCol>
                <a:gridCol w="6037800">
                  <a:extLst>
                    <a:ext uri="{9D8B030D-6E8A-4147-A177-3AD203B41FA5}">
                      <a16:colId xmlns:a16="http://schemas.microsoft.com/office/drawing/2014/main" val="1852334729"/>
                    </a:ext>
                  </a:extLst>
                </a:gridCol>
              </a:tblGrid>
              <a:tr h="32064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项目阶段名称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需求分析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功能设计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/>
                </a:tc>
                <a:extLst>
                  <a:ext uri="{0D108BD9-81ED-4DB2-BD59-A6C34878D82A}">
                    <a16:rowId xmlns:a16="http://schemas.microsoft.com/office/drawing/2014/main" val="1394828318"/>
                  </a:ext>
                </a:extLst>
              </a:tr>
              <a:tr h="32064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项目阶段里程碑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2017/4/20——2017/4/21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/>
                </a:tc>
                <a:extLst>
                  <a:ext uri="{0D108BD9-81ED-4DB2-BD59-A6C34878D82A}">
                    <a16:rowId xmlns:a16="http://schemas.microsoft.com/office/drawing/2014/main" val="1226886216"/>
                  </a:ext>
                </a:extLst>
              </a:tr>
              <a:tr h="1721637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项目阶段描述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项目组采访成员对设计师面谈访问，对学生抽查采访并记录结果；项目组分析成员绘制功能结构图和初步线框图；设计成员进行系统</a:t>
                      </a:r>
                      <a:r>
                        <a:rPr lang="en-US" sz="1800" kern="100" dirty="0">
                          <a:effectLst/>
                        </a:rPr>
                        <a:t>Logo</a:t>
                      </a:r>
                      <a:r>
                        <a:rPr lang="zh-CN" sz="1800" kern="100" dirty="0">
                          <a:effectLst/>
                        </a:rPr>
                        <a:t>的设计并设计系统的通用性基础功能。项目经理对项目整体进行掌控、对成员进行监督，整理并填写进度报告。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/>
                </a:tc>
                <a:extLst>
                  <a:ext uri="{0D108BD9-81ED-4DB2-BD59-A6C34878D82A}">
                    <a16:rowId xmlns:a16="http://schemas.microsoft.com/office/drawing/2014/main" val="130563791"/>
                  </a:ext>
                </a:extLst>
              </a:tr>
              <a:tr h="67089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项目阶段主要交付物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项目进度报告、系统</a:t>
                      </a:r>
                      <a:r>
                        <a:rPr lang="en-US" sz="1800" kern="100">
                          <a:effectLst/>
                        </a:rPr>
                        <a:t>Logo</a:t>
                      </a:r>
                      <a:r>
                        <a:rPr lang="zh-CN" sz="1800" kern="100">
                          <a:effectLst/>
                        </a:rPr>
                        <a:t>图标、部分系统线框图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/>
                </a:tc>
                <a:extLst>
                  <a:ext uri="{0D108BD9-81ED-4DB2-BD59-A6C34878D82A}">
                    <a16:rowId xmlns:a16="http://schemas.microsoft.com/office/drawing/2014/main" val="688455826"/>
                  </a:ext>
                </a:extLst>
              </a:tr>
              <a:tr h="67089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交付物质量评审标准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系统</a:t>
                      </a:r>
                      <a:r>
                        <a:rPr lang="en-US" sz="1800" kern="100" dirty="0">
                          <a:effectLst/>
                        </a:rPr>
                        <a:t>Logo</a:t>
                      </a:r>
                      <a:r>
                        <a:rPr lang="zh-CN" sz="1800" kern="100" dirty="0">
                          <a:effectLst/>
                        </a:rPr>
                        <a:t>简约易懂、线框图基础功能覆盖全面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2196" marR="112196" marT="0" marB="0"/>
                </a:tc>
                <a:extLst>
                  <a:ext uri="{0D108BD9-81ED-4DB2-BD59-A6C34878D82A}">
                    <a16:rowId xmlns:a16="http://schemas.microsoft.com/office/drawing/2014/main" val="222565347"/>
                  </a:ext>
                </a:extLst>
              </a:tr>
            </a:tbl>
          </a:graphicData>
        </a:graphic>
      </p:graphicFrame>
      <p:sp>
        <p:nvSpPr>
          <p:cNvPr id="21" name="Rectangle 4">
            <a:extLst>
              <a:ext uri="{FF2B5EF4-FFF2-40B4-BE49-F238E27FC236}">
                <a16:creationId xmlns:a16="http://schemas.microsoft.com/office/drawing/2014/main" id="{2172CE8F-6122-4BF0-BBE1-DEEFC2E75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29" y="7943523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第二阶段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992E802-A863-4792-A26E-1DE922418A44}"/>
              </a:ext>
            </a:extLst>
          </p:cNvPr>
          <p:cNvGraphicFramePr>
            <a:graphicFrameLocks noGrp="1"/>
          </p:cNvGraphicFramePr>
          <p:nvPr/>
        </p:nvGraphicFramePr>
        <p:xfrm>
          <a:off x="11195756" y="4331361"/>
          <a:ext cx="8616244" cy="3850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7652">
                  <a:extLst>
                    <a:ext uri="{9D8B030D-6E8A-4147-A177-3AD203B41FA5}">
                      <a16:colId xmlns:a16="http://schemas.microsoft.com/office/drawing/2014/main" val="3013199884"/>
                    </a:ext>
                  </a:extLst>
                </a:gridCol>
                <a:gridCol w="6308592">
                  <a:extLst>
                    <a:ext uri="{9D8B030D-6E8A-4147-A177-3AD203B41FA5}">
                      <a16:colId xmlns:a16="http://schemas.microsoft.com/office/drawing/2014/main" val="2670082302"/>
                    </a:ext>
                  </a:extLst>
                </a:gridCol>
              </a:tblGrid>
              <a:tr h="333297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</a:t>
                      </a:r>
                      <a:r>
                        <a:rPr lang="zh-CN" sz="1800" kern="100">
                          <a:effectLst/>
                        </a:rPr>
                        <a:t>阶段名称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需求报告</a:t>
                      </a:r>
                      <a:r>
                        <a:rPr lang="en-US" sz="1800" kern="100">
                          <a:effectLst/>
                        </a:rPr>
                        <a:t>+</a:t>
                      </a:r>
                      <a:r>
                        <a:rPr lang="zh-CN" sz="1800" kern="100">
                          <a:effectLst/>
                        </a:rPr>
                        <a:t>功能报告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/>
                </a:tc>
                <a:extLst>
                  <a:ext uri="{0D108BD9-81ED-4DB2-BD59-A6C34878D82A}">
                    <a16:rowId xmlns:a16="http://schemas.microsoft.com/office/drawing/2014/main" val="1086937165"/>
                  </a:ext>
                </a:extLst>
              </a:tr>
              <a:tr h="333297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项目阶段里程碑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2017/4/23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/>
                </a:tc>
                <a:extLst>
                  <a:ext uri="{0D108BD9-81ED-4DB2-BD59-A6C34878D82A}">
                    <a16:rowId xmlns:a16="http://schemas.microsoft.com/office/drawing/2014/main" val="4145483252"/>
                  </a:ext>
                </a:extLst>
              </a:tr>
              <a:tr h="178901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项目阶段描述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对需求分析进行整理，形成需求分析报告。结合需求分析系统功能进行完善，绘制系统界面线框图。同时进行界面原型设计，确定界面框架及数量。形成整体的线框图和功能设计报告，系统原型设计期间，项目经理每天做好监督，按时上交进度报告。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/>
                </a:tc>
                <a:extLst>
                  <a:ext uri="{0D108BD9-81ED-4DB2-BD59-A6C34878D82A}">
                    <a16:rowId xmlns:a16="http://schemas.microsoft.com/office/drawing/2014/main" val="3166377550"/>
                  </a:ext>
                </a:extLst>
              </a:tr>
              <a:tr h="697227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项目阶段主要交付物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项目进度报告、数据库设计文档、系统原型设计稿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/>
                </a:tc>
                <a:extLst>
                  <a:ext uri="{0D108BD9-81ED-4DB2-BD59-A6C34878D82A}">
                    <a16:rowId xmlns:a16="http://schemas.microsoft.com/office/drawing/2014/main" val="3318330346"/>
                  </a:ext>
                </a:extLst>
              </a:tr>
              <a:tr h="697227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交付物质量评审标准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需求分析简明系统原型符合项目需求分析、</a:t>
                      </a:r>
                      <a:r>
                        <a:rPr lang="en-US" sz="1800" kern="100" dirty="0">
                          <a:effectLst/>
                        </a:rPr>
                        <a:t>UI</a:t>
                      </a:r>
                      <a:r>
                        <a:rPr lang="zh-CN" sz="1800" kern="100" dirty="0">
                          <a:effectLst/>
                        </a:rPr>
                        <a:t>设计简约美观、原型稿体现项目的目标和特色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7227" marR="117227" marT="0" marB="0"/>
                </a:tc>
                <a:extLst>
                  <a:ext uri="{0D108BD9-81ED-4DB2-BD59-A6C34878D82A}">
                    <a16:rowId xmlns:a16="http://schemas.microsoft.com/office/drawing/2014/main" val="578383211"/>
                  </a:ext>
                </a:extLst>
              </a:tr>
            </a:tbl>
          </a:graphicData>
        </a:graphic>
      </p:graphicFrame>
      <p:sp>
        <p:nvSpPr>
          <p:cNvPr id="23" name="Rectangle 5">
            <a:extLst>
              <a:ext uri="{FF2B5EF4-FFF2-40B4-BE49-F238E27FC236}">
                <a16:creationId xmlns:a16="http://schemas.microsoft.com/office/drawing/2014/main" id="{ADFA863F-6C49-4606-86E9-0C74D571B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5755" y="3672340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第三阶段</a:t>
            </a: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C78789E-02C9-45D8-9AEB-ADD1E60BFF90}"/>
              </a:ext>
            </a:extLst>
          </p:cNvPr>
          <p:cNvGraphicFramePr>
            <a:graphicFrameLocks noGrp="1"/>
          </p:cNvGraphicFramePr>
          <p:nvPr/>
        </p:nvGraphicFramePr>
        <p:xfrm>
          <a:off x="11195754" y="9136020"/>
          <a:ext cx="9479625" cy="3027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8886">
                  <a:extLst>
                    <a:ext uri="{9D8B030D-6E8A-4147-A177-3AD203B41FA5}">
                      <a16:colId xmlns:a16="http://schemas.microsoft.com/office/drawing/2014/main" val="2378309964"/>
                    </a:ext>
                  </a:extLst>
                </a:gridCol>
                <a:gridCol w="6940739">
                  <a:extLst>
                    <a:ext uri="{9D8B030D-6E8A-4147-A177-3AD203B41FA5}">
                      <a16:colId xmlns:a16="http://schemas.microsoft.com/office/drawing/2014/main" val="1999357921"/>
                    </a:ext>
                  </a:extLst>
                </a:gridCol>
              </a:tblGrid>
              <a:tr h="36580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项目阶段名称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原型开发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/>
                </a:tc>
                <a:extLst>
                  <a:ext uri="{0D108BD9-81ED-4DB2-BD59-A6C34878D82A}">
                    <a16:rowId xmlns:a16="http://schemas.microsoft.com/office/drawing/2014/main" val="3917377936"/>
                  </a:ext>
                </a:extLst>
              </a:tr>
              <a:tr h="36580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项目阶段里程碑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900" kern="100">
                          <a:effectLst/>
                        </a:rPr>
                        <a:t>2017/4/23—2017/4/25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/>
                </a:tc>
                <a:extLst>
                  <a:ext uri="{0D108BD9-81ED-4DB2-BD59-A6C34878D82A}">
                    <a16:rowId xmlns:a16="http://schemas.microsoft.com/office/drawing/2014/main" val="3345302148"/>
                  </a:ext>
                </a:extLst>
              </a:tr>
              <a:tr h="1564569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项目阶段描述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对功能和界面进行最终的完善和敲定。项目全体成员对系统的原型进行修改和优化，在截止时间前进行提交。项目经理要时刻注意开发优先级，督促成员先将最重要的部分进行实现再对系统细节进行具体优化，防止规定时间内无法交工。</a:t>
                      </a:r>
                      <a:endParaRPr lang="zh-CN" sz="1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/>
                </a:tc>
                <a:extLst>
                  <a:ext uri="{0D108BD9-81ED-4DB2-BD59-A6C34878D82A}">
                    <a16:rowId xmlns:a16="http://schemas.microsoft.com/office/drawing/2014/main" val="2109613106"/>
                  </a:ext>
                </a:extLst>
              </a:tr>
              <a:tr h="36580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项目阶段主要交付物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项目进度报告、每天的原型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/>
                </a:tc>
                <a:extLst>
                  <a:ext uri="{0D108BD9-81ED-4DB2-BD59-A6C34878D82A}">
                    <a16:rowId xmlns:a16="http://schemas.microsoft.com/office/drawing/2014/main" val="819918110"/>
                  </a:ext>
                </a:extLst>
              </a:tr>
              <a:tr h="36580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>
                          <a:effectLst/>
                        </a:rPr>
                        <a:t>交付物质量评审标准</a:t>
                      </a:r>
                      <a:endParaRPr lang="zh-CN" sz="19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1900" kern="100" dirty="0">
                          <a:effectLst/>
                        </a:rPr>
                        <a:t>原型界面完整可以实现基本功能</a:t>
                      </a:r>
                      <a:endParaRPr lang="zh-CN" sz="19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25555" marR="125555" marT="0" marB="0"/>
                </a:tc>
                <a:extLst>
                  <a:ext uri="{0D108BD9-81ED-4DB2-BD59-A6C34878D82A}">
                    <a16:rowId xmlns:a16="http://schemas.microsoft.com/office/drawing/2014/main" val="1752543745"/>
                  </a:ext>
                </a:extLst>
              </a:tr>
            </a:tbl>
          </a:graphicData>
        </a:graphic>
      </p:graphicFrame>
      <p:sp>
        <p:nvSpPr>
          <p:cNvPr id="25" name="Rectangle 6">
            <a:extLst>
              <a:ext uri="{FF2B5EF4-FFF2-40B4-BE49-F238E27FC236}">
                <a16:creationId xmlns:a16="http://schemas.microsoft.com/office/drawing/2014/main" id="{82B34085-663F-47B5-823E-C90037AB8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5754" y="8466743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第四阶段</a:t>
            </a: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5310AA-289D-4D49-8E3C-B121D3A1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530944"/>
            <a:ext cx="19458953" cy="2845825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E8A5F1A-CACB-494A-8FF5-8BDFCB74394A}"/>
              </a:ext>
            </a:extLst>
          </p:cNvPr>
          <p:cNvGraphicFramePr>
            <a:graphicFrameLocks noGrp="1"/>
          </p:cNvGraphicFramePr>
          <p:nvPr/>
        </p:nvGraphicFramePr>
        <p:xfrm>
          <a:off x="648930" y="4838789"/>
          <a:ext cx="9329255" cy="4182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8614">
                  <a:extLst>
                    <a:ext uri="{9D8B030D-6E8A-4147-A177-3AD203B41FA5}">
                      <a16:colId xmlns:a16="http://schemas.microsoft.com/office/drawing/2014/main" val="1099992778"/>
                    </a:ext>
                  </a:extLst>
                </a:gridCol>
                <a:gridCol w="6830641">
                  <a:extLst>
                    <a:ext uri="{9D8B030D-6E8A-4147-A177-3AD203B41FA5}">
                      <a16:colId xmlns:a16="http://schemas.microsoft.com/office/drawing/2014/main" val="301691513"/>
                    </a:ext>
                  </a:extLst>
                </a:gridCol>
              </a:tblGrid>
              <a:tr h="83652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项目阶段名称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界面连接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4675264"/>
                  </a:ext>
                </a:extLst>
              </a:tr>
              <a:tr h="83652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项目阶段里程碑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2017/4/25—2017/4/30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2352243"/>
                  </a:ext>
                </a:extLst>
              </a:tr>
              <a:tr h="83652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项目阶段描述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进行界面连接形成完整的网站，部分功能优化整合。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431030"/>
                  </a:ext>
                </a:extLst>
              </a:tr>
              <a:tr h="83652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项目阶段主要交付物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项目进度报告、用户手册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977040"/>
                  </a:ext>
                </a:extLst>
              </a:tr>
              <a:tr h="83652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交付物质量评审标准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网站能实现所有功能，界面美观统一，用户手册清晰明了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155082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8915E561-FE3C-4D21-B61E-5E40D8D03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930" y="3846169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第五阶段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ED120A5-9F8C-49BD-823B-EED1AE839B51}"/>
              </a:ext>
            </a:extLst>
          </p:cNvPr>
          <p:cNvGraphicFramePr>
            <a:graphicFrameLocks noGrp="1"/>
          </p:cNvGraphicFramePr>
          <p:nvPr/>
        </p:nvGraphicFramePr>
        <p:xfrm>
          <a:off x="11430000" y="4787773"/>
          <a:ext cx="8006715" cy="46901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4403">
                  <a:extLst>
                    <a:ext uri="{9D8B030D-6E8A-4147-A177-3AD203B41FA5}">
                      <a16:colId xmlns:a16="http://schemas.microsoft.com/office/drawing/2014/main" val="1945208880"/>
                    </a:ext>
                  </a:extLst>
                </a:gridCol>
                <a:gridCol w="5862312">
                  <a:extLst>
                    <a:ext uri="{9D8B030D-6E8A-4147-A177-3AD203B41FA5}">
                      <a16:colId xmlns:a16="http://schemas.microsoft.com/office/drawing/2014/main" val="1522792113"/>
                    </a:ext>
                  </a:extLst>
                </a:gridCol>
              </a:tblGrid>
              <a:tr h="505324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项目阶段名称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文档整理、项目收尾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373959"/>
                  </a:ext>
                </a:extLst>
              </a:tr>
              <a:tr h="505324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项目阶段里程碑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2017/5/1—2017/5/19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7717916"/>
                  </a:ext>
                </a:extLst>
              </a:tr>
              <a:tr h="2161311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项目阶段描述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项目组成员及时撰写个人项目报告书。项目经理主导，根据项目的执行情况对项目进行总结、评价，并撰写一份完整的项目报告书。项目组成员制作演示文稿，整理所有文档，做好上交的准备。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423474"/>
                  </a:ext>
                </a:extLst>
              </a:tr>
              <a:tr h="505324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项目阶段主要交付物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完整的原型、所有成员个人报告、项目实习报告书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456939"/>
                  </a:ext>
                </a:extLst>
              </a:tr>
              <a:tr h="505324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交付物质量评审标准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系统原型正常完备、所有交付物按时提交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22424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55154A5D-CEA9-4ED9-A087-E40F10409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0" y="3820661"/>
            <a:ext cx="19062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第六阶段</a:t>
            </a:r>
            <a:endParaRPr kumimoji="0" lang="zh-CN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1374720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3979869"/>
            <a:ext cx="9424071" cy="4149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需求调查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4.11-4.16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卜郁和李昊设计了“练习英语‘听’与‘说’调查问卷”，并对计算机专业和外语学院的同学进行了采访，整理用户需求分析调查报告。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DE00304-214A-4510-B5F5-DFDE589FE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" y="549502"/>
            <a:ext cx="5185726" cy="92190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984EB4-4612-4C6D-9112-F757DCF2E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44" y="2515665"/>
            <a:ext cx="5379242" cy="95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H_Entry_1">
            <a:hlinkClick r:id="rId3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868386" y="1374720"/>
            <a:ext cx="9572761" cy="114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20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80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项目实施过程</a:t>
            </a:r>
          </a:p>
        </p:txBody>
      </p:sp>
      <p:sp>
        <p:nvSpPr>
          <p:cNvPr id="8" name="矩形 7"/>
          <p:cNvSpPr/>
          <p:nvPr/>
        </p:nvSpPr>
        <p:spPr>
          <a:xfrm>
            <a:off x="12285555" y="3979869"/>
            <a:ext cx="9424071" cy="4149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·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竞品分析（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4.10-4.11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杨焯雅对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扇贝听力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懒人英语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英语流利说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英语趣配音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这四款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分析比较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，前两款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针对英语的听力方面，后两款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针对英语的口语方面。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7908779" y="9961641"/>
            <a:ext cx="3800847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2534987" y="-1"/>
            <a:ext cx="12869842" cy="1280160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4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22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3"/>
              <a:ext cx="4724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28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57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8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4"/>
  <p:tag name="KSO_WM_SLIDE_LAYOUT" val="a_l"/>
  <p:tag name="KSO_WM_SLIDE_LAYOUT_CNT" val="1_1"/>
  <p:tag name="KSO_WM_SLIDE_TYPE" val="contents"/>
  <p:tag name="KSO_WM_BEAUTIFY_FLAG" val="#wm#"/>
  <p:tag name="KSO_WM_COMBINE_RELATE_SLIDE_ID" val="diagram20170795_4"/>
  <p:tag name="KSO_WM_TEMPLATE_CATEGORY" val="custom"/>
  <p:tag name="KSO_WM_TEMPLATE_INDEX" val="20177432"/>
  <p:tag name="KSO_WM_SLIDE_ID" val="custom20177432_9"/>
  <p:tag name="KSO_WM_SLIDE_INDEX" val="9"/>
  <p:tag name="KSO_WM_DIAGRAM_GROUP_CODE" val="l1-1"/>
  <p:tag name="KSO_WM_TEMPLATE_SUBCATEGORY" val="comb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77432"/>
  <p:tag name="KSO_WM_DIAGRAM_GROUP_CODE" val="l1-1"/>
  <p:tag name="KSO_WM_UNIT_ID" val="custom20177432_9*l_h_f*1_3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77432"/>
  <p:tag name="KSO_WM_DIAGRAM_GROUP_CODE" val="l1-1"/>
  <p:tag name="KSO_WM_UNIT_ID" val="custom20177432_9*l_h_i*1_1_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77432"/>
  <p:tag name="KSO_WM_DIAGRAM_GROUP_CODE" val="l1-1"/>
  <p:tag name="KSO_WM_UNIT_ID" val="custom20177432_9*l_h_i*1_3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77432"/>
  <p:tag name="KSO_WM_DIAGRAM_GROUP_CODE" val="l1-1"/>
  <p:tag name="KSO_WM_UNIT_ID" val="custom20177432_9*l_h_i*1_2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77432"/>
  <p:tag name="KSO_WM_DIAGRAM_GROUP_CODE" val="l1-1"/>
  <p:tag name="KSO_WM_UNIT_ID" val="custom20177432_9*l_h_f*1_2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77432"/>
  <p:tag name="KSO_WM_DIAGRAM_GROUP_CODE" val="l1-1"/>
  <p:tag name="KSO_WM_UNIT_ID" val="custom20177432_9*l_h_f*1_3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77432"/>
  <p:tag name="KSO_WM_DIAGRAM_GROUP_CODE" val="l1-1"/>
  <p:tag name="KSO_WM_UNIT_ID" val="custom20177432_9*l_h_f*1_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77432"/>
  <p:tag name="KSO_WM_DIAGRAM_GROUP_CODE" val="l1_1"/>
  <p:tag name="KSO_WM_UNIT_ID" val="custom20177432_9*a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77432"/>
  <p:tag name="KSO_WM_DIAGRAM_GROUP_CODE" val="l1-1"/>
  <p:tag name="KSO_WM_UNIT_ID" val="custom20177432_9*l_h_i*1_3_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1318</Words>
  <Application>Microsoft Office PowerPoint</Application>
  <PresentationFormat>自定义</PresentationFormat>
  <Paragraphs>417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Gill Sans</vt:lpstr>
      <vt:lpstr>等线</vt:lpstr>
      <vt:lpstr>宋体</vt:lpstr>
      <vt:lpstr>微软雅黑</vt:lpstr>
      <vt:lpstr>微软雅黑 Light</vt:lpstr>
      <vt:lpstr>Arial</vt:lpstr>
      <vt:lpstr>Calibri</vt:lpstr>
      <vt:lpstr>Helvetica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蔡先森</dc:creator>
  <cp:lastModifiedBy>金</cp:lastModifiedBy>
  <cp:revision>87</cp:revision>
  <dcterms:created xsi:type="dcterms:W3CDTF">2016-04-01T16:17:00Z</dcterms:created>
  <dcterms:modified xsi:type="dcterms:W3CDTF">2018-05-27T10:07:06Z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